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62" r:id="rId4"/>
    <p:sldId id="269" r:id="rId5"/>
    <p:sldId id="263" r:id="rId6"/>
    <p:sldId id="268" r:id="rId7"/>
    <p:sldId id="266" r:id="rId8"/>
    <p:sldId id="267" r:id="rId9"/>
    <p:sldId id="272" r:id="rId10"/>
    <p:sldId id="265" r:id="rId11"/>
    <p:sldId id="271" r:id="rId12"/>
    <p:sldId id="273" r:id="rId13"/>
    <p:sldId id="274" r:id="rId14"/>
    <p:sldId id="270" r:id="rId15"/>
  </p:sldIdLst>
  <p:sldSz cx="18288000" cy="10287000"/>
  <p:notesSz cx="6858000" cy="9144000"/>
  <p:embeddedFontLst>
    <p:embeddedFont>
      <p:font typeface="Fredoka" panose="02000000000000000000" pitchFamily="2" charset="77"/>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5" autoAdjust="0"/>
    <p:restoredTop sz="65574" autoAdjust="0"/>
  </p:normalViewPr>
  <p:slideViewPr>
    <p:cSldViewPr>
      <p:cViewPr varScale="1">
        <p:scale>
          <a:sx n="64" d="100"/>
          <a:sy n="64" d="100"/>
        </p:scale>
        <p:origin x="204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6CF0FC-BE08-9943-80DB-C1679ACDF6E5}" type="datetimeFigureOut">
              <a:rPr lang="en-GE" smtClean="0"/>
              <a:t>14.03.25</a:t>
            </a:fld>
            <a:endParaRPr lang="en-G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D8CC31-00BA-3845-873E-5B96A1C047F3}" type="slidenum">
              <a:rPr lang="en-GE" smtClean="0"/>
              <a:t>‹#›</a:t>
            </a:fld>
            <a:endParaRPr lang="en-GE"/>
          </a:p>
        </p:txBody>
      </p:sp>
    </p:spTree>
    <p:extLst>
      <p:ext uri="{BB962C8B-B14F-4D97-AF65-F5344CB8AC3E}">
        <p14:creationId xmlns:p14="http://schemas.microsoft.com/office/powerpoint/2010/main" val="37893600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my name is Irine Kokilashvili. I’m a DevOps Engineer, a Rust enthusiast, and an international tech speaker. I also host of the </a:t>
            </a:r>
            <a:r>
              <a:rPr lang="en-GB" i="1" dirty="0" err="1"/>
              <a:t>QnA</a:t>
            </a:r>
            <a:r>
              <a:rPr lang="en-GB" i="1" dirty="0"/>
              <a:t> with Friends</a:t>
            </a:r>
            <a:r>
              <a:rPr lang="en-GB" dirty="0"/>
              <a:t> podcast, where I talk to industry professionals about their journeys in tech.</a:t>
            </a:r>
          </a:p>
          <a:p>
            <a:r>
              <a:rPr lang="en-GB" dirty="0"/>
              <a:t>But today, I’m not here to talk about technology. I’m here to talk about something just as important: representation. Specifically, the representation of women in public speaking and why our voices matter.</a:t>
            </a:r>
          </a:p>
        </p:txBody>
      </p:sp>
      <p:sp>
        <p:nvSpPr>
          <p:cNvPr id="4" name="Slide Number Placeholder 3"/>
          <p:cNvSpPr>
            <a:spLocks noGrp="1"/>
          </p:cNvSpPr>
          <p:nvPr>
            <p:ph type="sldNum" sz="quarter" idx="5"/>
          </p:nvPr>
        </p:nvSpPr>
        <p:spPr/>
        <p:txBody>
          <a:bodyPr/>
          <a:lstStyle/>
          <a:p>
            <a:fld id="{D8D8CC31-00BA-3845-873E-5B96A1C047F3}" type="slidenum">
              <a:rPr lang="en-GE" smtClean="0"/>
              <a:t>2</a:t>
            </a:fld>
            <a:endParaRPr lang="en-GE"/>
          </a:p>
        </p:txBody>
      </p:sp>
    </p:spTree>
    <p:extLst>
      <p:ext uri="{BB962C8B-B14F-4D97-AF65-F5344CB8AC3E}">
        <p14:creationId xmlns:p14="http://schemas.microsoft.com/office/powerpoint/2010/main" val="3627766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752D4-2A07-6D70-E32D-10CBE3F5CB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8D543-8D2F-3D9C-2BD1-E0E9E14189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781BF2-1B3B-E84C-F0E1-CF3A81266C28}"/>
              </a:ext>
            </a:extLst>
          </p:cNvPr>
          <p:cNvSpPr>
            <a:spLocks noGrp="1"/>
          </p:cNvSpPr>
          <p:nvPr>
            <p:ph type="body" idx="1"/>
          </p:nvPr>
        </p:nvSpPr>
        <p:spPr/>
        <p:txBody>
          <a:bodyPr/>
          <a:lstStyle/>
          <a:p>
            <a:r>
              <a:rPr lang="en-GE" dirty="0"/>
              <a:t>How do you get started?</a:t>
            </a:r>
            <a:br>
              <a:rPr lang="en-GE" dirty="0"/>
            </a:br>
            <a:r>
              <a:rPr lang="en-GE" dirty="0"/>
              <a:t>Here I have created an article for all people in tech that would like to pursue public speaking.</a:t>
            </a:r>
            <a:br>
              <a:rPr lang="en-GE" dirty="0"/>
            </a:br>
            <a:r>
              <a:rPr lang="en-GE" dirty="0"/>
              <a:t>You will find answer to all the following question, all tipcs and tricks that I can offer you from my experience.</a:t>
            </a:r>
          </a:p>
        </p:txBody>
      </p:sp>
      <p:sp>
        <p:nvSpPr>
          <p:cNvPr id="4" name="Slide Number Placeholder 3">
            <a:extLst>
              <a:ext uri="{FF2B5EF4-FFF2-40B4-BE49-F238E27FC236}">
                <a16:creationId xmlns:a16="http://schemas.microsoft.com/office/drawing/2014/main" id="{29AF205F-6EC3-2F0E-197D-29B443939D32}"/>
              </a:ext>
            </a:extLst>
          </p:cNvPr>
          <p:cNvSpPr>
            <a:spLocks noGrp="1"/>
          </p:cNvSpPr>
          <p:nvPr>
            <p:ph type="sldNum" sz="quarter" idx="5"/>
          </p:nvPr>
        </p:nvSpPr>
        <p:spPr/>
        <p:txBody>
          <a:bodyPr/>
          <a:lstStyle/>
          <a:p>
            <a:fld id="{D8D8CC31-00BA-3845-873E-5B96A1C047F3}" type="slidenum">
              <a:rPr lang="en-GE" smtClean="0"/>
              <a:t>11</a:t>
            </a:fld>
            <a:endParaRPr lang="en-GE"/>
          </a:p>
        </p:txBody>
      </p:sp>
    </p:spTree>
    <p:extLst>
      <p:ext uri="{BB962C8B-B14F-4D97-AF65-F5344CB8AC3E}">
        <p14:creationId xmlns:p14="http://schemas.microsoft.com/office/powerpoint/2010/main" val="233737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dirty="0"/>
          </a:p>
          <a:p>
            <a:endParaRPr lang="en-GB" b="1" dirty="0"/>
          </a:p>
          <a:p>
            <a:r>
              <a:rPr lang="en-GB" b="1" dirty="0"/>
              <a:t>Mentorship &amp; Support</a:t>
            </a:r>
            <a:br>
              <a:rPr lang="en-GB" dirty="0"/>
            </a:br>
            <a:r>
              <a:rPr lang="en-GB" dirty="0"/>
              <a:t>Experienced professionals can play a huge role in uplifting women entering the field. Mentorship provides guidance, encouragement, and a sense of belonging. When women see role models who have navigated the same challenges, it reinforces the idea that they, too, can succeed. Companies and communities should actively foster mentorship programs to help women build confidence and gain industry insights.</a:t>
            </a:r>
          </a:p>
          <a:p>
            <a:r>
              <a:rPr lang="en-GB" b="1" dirty="0"/>
              <a:t>Active Representation</a:t>
            </a:r>
            <a:br>
              <a:rPr lang="en-GB" dirty="0"/>
            </a:br>
            <a:r>
              <a:rPr lang="en-GB" dirty="0"/>
              <a:t>Representation matters. Companies, conferences, and event organizers must go beyond passive inclusion and actively seek diverse speakers, leaders, and role models. This means not just inviting women to speak but also ensuring they are given equal visibility and credibility as experts in their fields. Diverse representation on stage and in leadership sends a powerful message: women belong in tech at all levels.</a:t>
            </a:r>
          </a:p>
          <a:p>
            <a:r>
              <a:rPr lang="en-GB" b="1" dirty="0"/>
              <a:t>Encouraging Confidence</a:t>
            </a:r>
            <a:br>
              <a:rPr lang="en-GB" dirty="0"/>
            </a:br>
            <a:r>
              <a:rPr lang="en-GB" dirty="0"/>
              <a:t>Many women hesitate to share their knowledge or apply for leadership roles due to self-doubt or imposter syndrome. We need to change the narrative. Women should be encouraged to submit talk proposals, share their expertise, and step into the spotlight without fear of being judged. When companies and colleagues validate women’s skills and contributions, it builds confidence and paves the way for future generations to do the same.</a:t>
            </a:r>
          </a:p>
          <a:p>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12</a:t>
            </a:fld>
            <a:endParaRPr lang="en-GE"/>
          </a:p>
        </p:txBody>
      </p:sp>
    </p:spTree>
    <p:extLst>
      <p:ext uri="{BB962C8B-B14F-4D97-AF65-F5344CB8AC3E}">
        <p14:creationId xmlns:p14="http://schemas.microsoft.com/office/powerpoint/2010/main" val="34371845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271C7-CD53-8A7A-F215-DF4E0418E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B5E17F-E4A1-FF9A-B62C-DCCBC6177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32C9C9-50C5-7E49-5580-1EDBB849D1C6}"/>
              </a:ext>
            </a:extLst>
          </p:cNvPr>
          <p:cNvSpPr>
            <a:spLocks noGrp="1"/>
          </p:cNvSpPr>
          <p:nvPr>
            <p:ph type="body" idx="1"/>
          </p:nvPr>
        </p:nvSpPr>
        <p:spPr/>
        <p:txBody>
          <a:bodyPr/>
          <a:lstStyle/>
          <a:p>
            <a:r>
              <a:rPr lang="en-GB" b="1" dirty="0"/>
              <a:t>Amplify Women’s Voices:</a:t>
            </a:r>
            <a:r>
              <a:rPr lang="en-GB" dirty="0"/>
              <a:t> Recommend female colleagues for speaking opportunities and leadership roles. </a:t>
            </a:r>
            <a:br>
              <a:rPr lang="en-GB" dirty="0"/>
            </a:br>
            <a:r>
              <a:rPr lang="en-GB" b="1" dirty="0"/>
              <a:t>Call Out Bias:</a:t>
            </a:r>
            <a:r>
              <a:rPr lang="en-GB" dirty="0"/>
              <a:t> Address dismissive or exclusionary </a:t>
            </a:r>
            <a:r>
              <a:rPr lang="en-GB" dirty="0" err="1"/>
              <a:t>behavior</a:t>
            </a:r>
            <a:r>
              <a:rPr lang="en-GB" dirty="0"/>
              <a:t> when you see it.</a:t>
            </a:r>
            <a:br>
              <a:rPr lang="en-GB" dirty="0"/>
            </a:br>
            <a:r>
              <a:rPr lang="en-GB" b="1" dirty="0"/>
              <a:t>Be a Support System:</a:t>
            </a:r>
            <a:r>
              <a:rPr lang="en-GB" dirty="0"/>
              <a:t> Offer encouragement, invite women into discussions, and validate their expertise.</a:t>
            </a:r>
          </a:p>
        </p:txBody>
      </p:sp>
      <p:sp>
        <p:nvSpPr>
          <p:cNvPr id="4" name="Slide Number Placeholder 3">
            <a:extLst>
              <a:ext uri="{FF2B5EF4-FFF2-40B4-BE49-F238E27FC236}">
                <a16:creationId xmlns:a16="http://schemas.microsoft.com/office/drawing/2014/main" id="{19DED44B-E2BC-97C8-8F47-BE7BC6DD17AD}"/>
              </a:ext>
            </a:extLst>
          </p:cNvPr>
          <p:cNvSpPr>
            <a:spLocks noGrp="1"/>
          </p:cNvSpPr>
          <p:nvPr>
            <p:ph type="sldNum" sz="quarter" idx="5"/>
          </p:nvPr>
        </p:nvSpPr>
        <p:spPr/>
        <p:txBody>
          <a:bodyPr/>
          <a:lstStyle/>
          <a:p>
            <a:fld id="{D8D8CC31-00BA-3845-873E-5B96A1C047F3}" type="slidenum">
              <a:rPr lang="en-GE" smtClean="0"/>
              <a:t>13</a:t>
            </a:fld>
            <a:endParaRPr lang="en-GE"/>
          </a:p>
        </p:txBody>
      </p:sp>
    </p:spTree>
    <p:extLst>
      <p:ext uri="{BB962C8B-B14F-4D97-AF65-F5344CB8AC3E}">
        <p14:creationId xmlns:p14="http://schemas.microsoft.com/office/powerpoint/2010/main" val="931979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826E-CAA0-06C1-FC49-0B765686B8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0B0C-5287-0126-87A4-BAF61F2943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60FE1-E908-3B7E-2EE7-E29F88ED985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35E6A0F-EF22-F9DC-3444-6FCC2D63D283}"/>
              </a:ext>
            </a:extLst>
          </p:cNvPr>
          <p:cNvSpPr>
            <a:spLocks noGrp="1"/>
          </p:cNvSpPr>
          <p:nvPr>
            <p:ph type="sldNum" sz="quarter" idx="5"/>
          </p:nvPr>
        </p:nvSpPr>
        <p:spPr/>
        <p:txBody>
          <a:bodyPr/>
          <a:lstStyle/>
          <a:p>
            <a:fld id="{D8D8CC31-00BA-3845-873E-5B96A1C047F3}" type="slidenum">
              <a:rPr lang="en-GE" smtClean="0"/>
              <a:t>14</a:t>
            </a:fld>
            <a:endParaRPr lang="en-GE"/>
          </a:p>
        </p:txBody>
      </p:sp>
    </p:spTree>
    <p:extLst>
      <p:ext uri="{BB962C8B-B14F-4D97-AF65-F5344CB8AC3E}">
        <p14:creationId xmlns:p14="http://schemas.microsoft.com/office/powerpoint/2010/main" val="3757081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When I started my career in tech, I attended a lot of conferences. At first, my goal was simple—I wanted to make friends, learn from experts, and hopefully meet other girls in IT. I was excited to be in those spaces, surrounded by people who were passionate about technology. I would sit in the audience, take notes, and absorb everything I could. But the more events I attended, the more I started to notice something.</a:t>
            </a:r>
            <a:br>
              <a:rPr lang="en-GB" dirty="0"/>
            </a:br>
            <a:r>
              <a:rPr lang="en-GB" dirty="0"/>
              <a:t>I kept looking for speakers who looked like me, who shared my experiences, who faced the same challenges I did. I wanted to hear from women who had navigated the same industry struggles, who could inspire me and make me feel like I belonged. But honestly? I rarely found them.</a:t>
            </a:r>
          </a:p>
          <a:p>
            <a:r>
              <a:rPr lang="en-GB" dirty="0"/>
              <a:t>At first, I thought maybe I was just attending the wrong events. But as time went on, it became impossible to ignore—there simply weren’t enough women on stage and in attendance. The tech industry was already male-dominated, but seeing that reflected so clearly in the speaker lineups and event attendance made it even more discouraging.</a:t>
            </a:r>
          </a:p>
          <a:p>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3</a:t>
            </a:fld>
            <a:endParaRPr lang="en-GE"/>
          </a:p>
        </p:txBody>
      </p:sp>
    </p:spTree>
    <p:extLst>
      <p:ext uri="{BB962C8B-B14F-4D97-AF65-F5344CB8AC3E}">
        <p14:creationId xmlns:p14="http://schemas.microsoft.com/office/powerpoint/2010/main" val="3460207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044B8-C86F-3E23-4A07-CD097E1AF0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842CF7-DE3B-53B4-E89B-4707EBA7CA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A0549F-08D5-DB01-5908-3B0846E1B72E}"/>
              </a:ext>
            </a:extLst>
          </p:cNvPr>
          <p:cNvSpPr>
            <a:spLocks noGrp="1"/>
          </p:cNvSpPr>
          <p:nvPr>
            <p:ph type="body" idx="1"/>
          </p:nvPr>
        </p:nvSpPr>
        <p:spPr/>
        <p:txBody>
          <a:bodyPr/>
          <a:lstStyle/>
          <a:p>
            <a:r>
              <a:rPr lang="en-GB" dirty="0"/>
              <a:t>To really understand why this matters to me, let me take you back to where I’m from—Tbilisi, Georgia.</a:t>
            </a:r>
          </a:p>
          <a:p>
            <a:r>
              <a:rPr lang="en-GB" dirty="0"/>
              <a:t>Georgia is a small country with a pretty traditional mindset, and growing up, tech wasn’t a common career path, especially for women. That became even more obvious when I went to university—I was one of only two girls in my class.</a:t>
            </a:r>
          </a:p>
          <a:p>
            <a:endParaRPr lang="en-GE" dirty="0"/>
          </a:p>
        </p:txBody>
      </p:sp>
      <p:sp>
        <p:nvSpPr>
          <p:cNvPr id="4" name="Slide Number Placeholder 3">
            <a:extLst>
              <a:ext uri="{FF2B5EF4-FFF2-40B4-BE49-F238E27FC236}">
                <a16:creationId xmlns:a16="http://schemas.microsoft.com/office/drawing/2014/main" id="{EC4AECE0-28D9-CFE7-E455-C7CC94D56A27}"/>
              </a:ext>
            </a:extLst>
          </p:cNvPr>
          <p:cNvSpPr>
            <a:spLocks noGrp="1"/>
          </p:cNvSpPr>
          <p:nvPr>
            <p:ph type="sldNum" sz="quarter" idx="5"/>
          </p:nvPr>
        </p:nvSpPr>
        <p:spPr/>
        <p:txBody>
          <a:bodyPr/>
          <a:lstStyle/>
          <a:p>
            <a:fld id="{D8D8CC31-00BA-3845-873E-5B96A1C047F3}" type="slidenum">
              <a:rPr lang="en-GE" smtClean="0"/>
              <a:t>4</a:t>
            </a:fld>
            <a:endParaRPr lang="en-GE"/>
          </a:p>
        </p:txBody>
      </p:sp>
    </p:spTree>
    <p:extLst>
      <p:ext uri="{BB962C8B-B14F-4D97-AF65-F5344CB8AC3E}">
        <p14:creationId xmlns:p14="http://schemas.microsoft.com/office/powerpoint/2010/main" val="2563410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only female classmate was brilliant, hardworking, and full of potential. But society had other plans for her. She got married young, had a child, and had to drop out. After that, I was the only girl left.</a:t>
            </a:r>
          </a:p>
          <a:p>
            <a:r>
              <a:rPr lang="en-GB" dirty="0"/>
              <a:t>It was a lonely experience. I wasn’t just missing other women—I was missing that sense of connection, of belonging. It wasn’t just about the numbers; it was about knowing that someone else understood what it was like to be me..</a:t>
            </a:r>
          </a:p>
          <a:p>
            <a:endParaRPr lang="en-GE" dirty="0"/>
          </a:p>
          <a:p>
            <a:r>
              <a:rPr lang="en-GB" dirty="0"/>
              <a:t>it was a stark reminder of the reality many women in Georgia face. I wasn’t just the only girl left—I was watching firsthand how society shaped our futures in ways we didn’t always get to choose. And beyond the isolation, I felt a deep sense of unfairness. She deserved to be there just as much as anyone else</a:t>
            </a:r>
          </a:p>
          <a:p>
            <a:endParaRPr lang="en-GE"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"She didn’t leave because she wasn’t capable—she left because society expected her to."</a:t>
            </a:r>
          </a:p>
          <a:p>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5</a:t>
            </a:fld>
            <a:endParaRPr lang="en-GE"/>
          </a:p>
        </p:txBody>
      </p:sp>
    </p:spTree>
    <p:extLst>
      <p:ext uri="{BB962C8B-B14F-4D97-AF65-F5344CB8AC3E}">
        <p14:creationId xmlns:p14="http://schemas.microsoft.com/office/powerpoint/2010/main" val="166418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speaker journey at the end of 2023 and, in the beginning of 2025, I received an award for top active 3% of speakers.</a:t>
            </a:r>
          </a:p>
          <a:p>
            <a:r>
              <a:rPr lang="en-GB" dirty="0"/>
              <a:t>I was so excited for this achievement!</a:t>
            </a:r>
            <a:br>
              <a:rPr lang="en-GB" dirty="0"/>
            </a:br>
            <a:r>
              <a:rPr lang="en-GB" dirty="0"/>
              <a:t>The platform also showed the data of all speakers that received the same achievement and it was apparent that there were far more men than women.</a:t>
            </a:r>
          </a:p>
          <a:p>
            <a:r>
              <a:rPr lang="en-GB" dirty="0"/>
              <a:t>I was wondering what discouraged women to speak? But I didn’t have to search so far because I myself had a bad experience couple times one of the experiences:</a:t>
            </a:r>
            <a:br>
              <a:rPr lang="en-GB" dirty="0"/>
            </a:br>
            <a:endParaRPr lang="en-GB" dirty="0"/>
          </a:p>
          <a:p>
            <a:r>
              <a:rPr lang="en-GB" dirty="0"/>
              <a:t>I remember one of my first events as a speaker. A group of speakers was standing together, and as I overheard their conversation about Linux, I decided to join in.</a:t>
            </a:r>
            <a:br>
              <a:rPr lang="en-GB" dirty="0"/>
            </a:br>
            <a:r>
              <a:rPr lang="en-GB" dirty="0"/>
              <a:t>When I approached the circle, one of the men looked at me and asked why I had walked up to them. I explained that I had overheard the discussion and was curious. He smirked and asked if I even knew what Linux was, implying that I had no clue and should step away.</a:t>
            </a:r>
            <a:br>
              <a:rPr lang="en-GB" dirty="0"/>
            </a:br>
            <a:r>
              <a:rPr lang="en-GB" dirty="0"/>
              <a:t>At first, I couldn't quite read the situation. I simply explained my profession and decided to stay. </a:t>
            </a:r>
            <a:br>
              <a:rPr lang="en-GB" dirty="0"/>
            </a:br>
            <a:r>
              <a:rPr lang="en-GB" dirty="0"/>
              <a:t>At some point, the conversation shifted to hiring processes. He mentioned being responsible for hiring in his IT department, he proceeded to look directly at me and said he never hired women because according to him "they are dumb and stupid."</a:t>
            </a:r>
            <a:br>
              <a:rPr lang="en-GB" dirty="0"/>
            </a:br>
            <a:br>
              <a:rPr lang="en-GB" dirty="0"/>
            </a:br>
            <a:r>
              <a:rPr lang="en-GB" dirty="0"/>
              <a:t>Jokes on him, I know how far I've come and I never let his words affect me, but the reality is that other girls might react differently. It's a constant reminder of the challenges women in tech still face.</a:t>
            </a:r>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6</a:t>
            </a:fld>
            <a:endParaRPr lang="en-GE"/>
          </a:p>
        </p:txBody>
      </p:sp>
    </p:spTree>
    <p:extLst>
      <p:ext uri="{BB962C8B-B14F-4D97-AF65-F5344CB8AC3E}">
        <p14:creationId xmlns:p14="http://schemas.microsoft.com/office/powerpoint/2010/main" val="62874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
            </a:r>
            <a:r>
              <a:rPr lang="en-GE" dirty="0"/>
              <a:t>ets look at some numbers that matter for women in tech.</a:t>
            </a:r>
          </a:p>
        </p:txBody>
      </p:sp>
      <p:sp>
        <p:nvSpPr>
          <p:cNvPr id="4" name="Slide Number Placeholder 3"/>
          <p:cNvSpPr>
            <a:spLocks noGrp="1"/>
          </p:cNvSpPr>
          <p:nvPr>
            <p:ph type="sldNum" sz="quarter" idx="5"/>
          </p:nvPr>
        </p:nvSpPr>
        <p:spPr/>
        <p:txBody>
          <a:bodyPr/>
          <a:lstStyle/>
          <a:p>
            <a:fld id="{D8D8CC31-00BA-3845-873E-5B96A1C047F3}" type="slidenum">
              <a:rPr lang="en-GE" smtClean="0"/>
              <a:t>7</a:t>
            </a:fld>
            <a:endParaRPr lang="en-GE"/>
          </a:p>
        </p:txBody>
      </p:sp>
    </p:spTree>
    <p:extLst>
      <p:ext uri="{BB962C8B-B14F-4D97-AF65-F5344CB8AC3E}">
        <p14:creationId xmlns:p14="http://schemas.microsoft.com/office/powerpoint/2010/main" val="86427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Fastforward</a:t>
            </a:r>
            <a:r>
              <a:rPr lang="en-GB" dirty="0"/>
              <a:t> to attending conferences and events,</a:t>
            </a:r>
            <a:br>
              <a:rPr lang="en-GB" dirty="0"/>
            </a:br>
            <a:r>
              <a:rPr lang="en-GB" dirty="0"/>
              <a:t>I started wondering—why are so many women missing from spaces such as IT conferences and events? Why don’t we see more female speakers? And more importantly, </a:t>
            </a:r>
            <a:r>
              <a:rPr lang="en-GB" i="1" dirty="0"/>
              <a:t>how do we change that?</a:t>
            </a:r>
          </a:p>
          <a:p>
            <a:r>
              <a:rPr lang="en-GB" dirty="0"/>
              <a:t>I decided I wasn’t going to wait for change.</a:t>
            </a:r>
          </a:p>
          <a:p>
            <a:r>
              <a:rPr lang="en-GB" dirty="0"/>
              <a:t>I wanted to be the representation I never had. I wanted to be the speaker I was looking for and I wanted to become a figure other girls could look up 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could inspire even one girl, she could spark a chain of inspiration for others."</a:t>
            </a:r>
          </a:p>
          <a:p>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8</a:t>
            </a:fld>
            <a:endParaRPr lang="en-GE"/>
          </a:p>
        </p:txBody>
      </p:sp>
    </p:spTree>
    <p:extLst>
      <p:ext uri="{BB962C8B-B14F-4D97-AF65-F5344CB8AC3E}">
        <p14:creationId xmlns:p14="http://schemas.microsoft.com/office/powerpoint/2010/main" val="156843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35510-2389-BE89-FB73-7F608ED902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19CE73-390A-7C90-D3A4-4FEA2EC503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E333B5-67A0-BF95-EEAE-E590E1114B45}"/>
              </a:ext>
            </a:extLst>
          </p:cNvPr>
          <p:cNvSpPr>
            <a:spLocks noGrp="1"/>
          </p:cNvSpPr>
          <p:nvPr>
            <p:ph type="body" idx="1"/>
          </p:nvPr>
        </p:nvSpPr>
        <p:spPr/>
        <p:txBody>
          <a:bodyPr/>
          <a:lstStyle/>
          <a:p>
            <a:r>
              <a:rPr lang="en-GB" dirty="0"/>
              <a:t>What do you think? </a:t>
            </a:r>
            <a:br>
              <a:rPr lang="en-GB" dirty="0"/>
            </a:br>
            <a:r>
              <a:rPr lang="en-GB" dirty="0"/>
              <a:t>Why aren’t we hearing more women on the stage?</a:t>
            </a:r>
          </a:p>
        </p:txBody>
      </p:sp>
      <p:sp>
        <p:nvSpPr>
          <p:cNvPr id="4" name="Slide Number Placeholder 3">
            <a:extLst>
              <a:ext uri="{FF2B5EF4-FFF2-40B4-BE49-F238E27FC236}">
                <a16:creationId xmlns:a16="http://schemas.microsoft.com/office/drawing/2014/main" id="{26A5DA38-4388-6323-310C-436E8C857548}"/>
              </a:ext>
            </a:extLst>
          </p:cNvPr>
          <p:cNvSpPr>
            <a:spLocks noGrp="1"/>
          </p:cNvSpPr>
          <p:nvPr>
            <p:ph type="sldNum" sz="quarter" idx="5"/>
          </p:nvPr>
        </p:nvSpPr>
        <p:spPr/>
        <p:txBody>
          <a:bodyPr/>
          <a:lstStyle/>
          <a:p>
            <a:fld id="{D8D8CC31-00BA-3845-873E-5B96A1C047F3}" type="slidenum">
              <a:rPr lang="en-GE" smtClean="0"/>
              <a:t>9</a:t>
            </a:fld>
            <a:endParaRPr lang="en-GE"/>
          </a:p>
        </p:txBody>
      </p:sp>
    </p:spTree>
    <p:extLst>
      <p:ext uri="{BB962C8B-B14F-4D97-AF65-F5344CB8AC3E}">
        <p14:creationId xmlns:p14="http://schemas.microsoft.com/office/powerpoint/2010/main" val="3471915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Breaking the Gender Norms</a:t>
            </a:r>
          </a:p>
          <a:p>
            <a:r>
              <a:rPr lang="en-GB" dirty="0"/>
              <a:t>For many years, certain industries and technical spaces have been dominated by men, leading to a lack of female representation. Applying to speak at conferences is an opportunity to break these gender norms and show the world that women belong in these spaces. Your presence can serve as a powerful reminder that diverse viewpoints lead to better problem-solving and innovation.</a:t>
            </a:r>
          </a:p>
          <a:p>
            <a:r>
              <a:rPr lang="en-GB" b="1" dirty="0"/>
              <a:t>3. Inspiring the Next Generation</a:t>
            </a:r>
          </a:p>
          <a:p>
            <a:r>
              <a:rPr lang="en-GB" dirty="0"/>
              <a:t>When women take the stage at conferences, it inspires others to follow in their footsteps. The visibility of female speakers helps dispel the myth that technical or leadership roles are reserved for men. By applying to speak, you can serve as a role model to young girls and other women who may think they’re not capable or don’t belong.</a:t>
            </a:r>
          </a:p>
          <a:p>
            <a:endParaRPr lang="en-GB" dirty="0"/>
          </a:p>
          <a:p>
            <a:r>
              <a:rPr lang="en-GB" b="1" dirty="0"/>
              <a:t>5. Creating a Supportive Community</a:t>
            </a:r>
          </a:p>
          <a:p>
            <a:r>
              <a:rPr lang="en-GB" dirty="0"/>
              <a:t>When women attend and speak at conferences, they create a network of support for one another. This sense of camaraderie and solidarity can be incredibly empowering. Encouraging women to apply means creating a community where everyone is motivated to reach their full potential, where we lift each other up rather than compete with one another.</a:t>
            </a:r>
          </a:p>
          <a:p>
            <a:r>
              <a:rPr lang="en-GB" b="1" dirty="0"/>
              <a:t>6. It's Time to Take Up Space</a:t>
            </a:r>
          </a:p>
          <a:p>
            <a:r>
              <a:rPr lang="en-GB" dirty="0"/>
              <a:t>Too often, women are conditioned to stay in the background, not assert themselves, or feel like they don’t have a place at the table. It’s time to take up space. Your voice matters, and your experiences are valuable. Conferences provide a stage for you to share your insights and make an impact that resonates far beyond the event itself.</a:t>
            </a:r>
          </a:p>
          <a:p>
            <a:endParaRPr lang="en-GE" dirty="0"/>
          </a:p>
        </p:txBody>
      </p:sp>
      <p:sp>
        <p:nvSpPr>
          <p:cNvPr id="4" name="Slide Number Placeholder 3"/>
          <p:cNvSpPr>
            <a:spLocks noGrp="1"/>
          </p:cNvSpPr>
          <p:nvPr>
            <p:ph type="sldNum" sz="quarter" idx="5"/>
          </p:nvPr>
        </p:nvSpPr>
        <p:spPr/>
        <p:txBody>
          <a:bodyPr/>
          <a:lstStyle/>
          <a:p>
            <a:fld id="{D8D8CC31-00BA-3845-873E-5B96A1C047F3}" type="slidenum">
              <a:rPr lang="en-GE" smtClean="0"/>
              <a:t>10</a:t>
            </a:fld>
            <a:endParaRPr lang="en-GE"/>
          </a:p>
        </p:txBody>
      </p:sp>
    </p:spTree>
    <p:extLst>
      <p:ext uri="{BB962C8B-B14F-4D97-AF65-F5344CB8AC3E}">
        <p14:creationId xmlns:p14="http://schemas.microsoft.com/office/powerpoint/2010/main" val="102379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3/14/25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4.sv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41.svg"/><Relationship Id="rId4" Type="http://schemas.openxmlformats.org/officeDocument/2006/relationships/image" Target="../media/image2.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_rels/slide1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2.svg"/><Relationship Id="rId4" Type="http://schemas.openxmlformats.org/officeDocument/2006/relationships/image" Target="../media/image14.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18.svg"/><Relationship Id="rId4" Type="http://schemas.openxmlformats.org/officeDocument/2006/relationships/image" Target="../media/image20.svg"/><Relationship Id="rId9"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24.png"/><Relationship Id="rId7" Type="http://schemas.openxmlformats.org/officeDocument/2006/relationships/image" Target="../media/image13.png"/><Relationship Id="rId12" Type="http://schemas.openxmlformats.org/officeDocument/2006/relationships/image" Target="../media/image12.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5.sv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svg"/><Relationship Id="rId11" Type="http://schemas.openxmlformats.org/officeDocument/2006/relationships/image" Target="../media/image26.png"/><Relationship Id="rId5" Type="http://schemas.openxmlformats.org/officeDocument/2006/relationships/image" Target="../media/image13.png"/><Relationship Id="rId10" Type="http://schemas.openxmlformats.org/officeDocument/2006/relationships/image" Target="../media/image12.svg"/><Relationship Id="rId4" Type="http://schemas.openxmlformats.org/officeDocument/2006/relationships/image" Target="../media/image25.sv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31.png"/><Relationship Id="rId12"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11.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18.svg"/><Relationship Id="rId9"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TextBox 2"/>
          <p:cNvSpPr txBox="1"/>
          <p:nvPr/>
        </p:nvSpPr>
        <p:spPr>
          <a:xfrm>
            <a:off x="1974879" y="808697"/>
            <a:ext cx="14338240" cy="2274341"/>
          </a:xfrm>
          <a:prstGeom prst="rect">
            <a:avLst/>
          </a:prstGeom>
        </p:spPr>
        <p:txBody>
          <a:bodyPr lIns="0" tIns="0" rIns="0" bIns="0" rtlCol="0" anchor="t">
            <a:spAutoFit/>
          </a:bodyPr>
          <a:lstStyle/>
          <a:p>
            <a:pPr algn="ctr">
              <a:lnSpc>
                <a:spcPts val="20945"/>
              </a:lnSpc>
              <a:spcBef>
                <a:spcPct val="0"/>
              </a:spcBef>
            </a:pPr>
            <a:r>
              <a:rPr lang="en-US" sz="8800" dirty="0">
                <a:solidFill>
                  <a:srgbClr val="F03A58"/>
                </a:solidFill>
                <a:latin typeface="Fredoka"/>
                <a:ea typeface="Fredoka"/>
                <a:cs typeface="Fredoka"/>
                <a:sym typeface="Fredoka"/>
              </a:rPr>
              <a:t>Women In Public Speaking</a:t>
            </a:r>
          </a:p>
        </p:txBody>
      </p:sp>
      <p:sp>
        <p:nvSpPr>
          <p:cNvPr id="3" name="Freeform 3"/>
          <p:cNvSpPr/>
          <p:nvPr/>
        </p:nvSpPr>
        <p:spPr>
          <a:xfrm>
            <a:off x="10608212" y="4149352"/>
            <a:ext cx="6651088" cy="3132058"/>
          </a:xfrm>
          <a:custGeom>
            <a:avLst/>
            <a:gdLst/>
            <a:ahLst/>
            <a:cxnLst/>
            <a:rect l="l" t="t" r="r" b="b"/>
            <a:pathLst>
              <a:path w="6651088" h="3132058">
                <a:moveTo>
                  <a:pt x="0" y="0"/>
                </a:moveTo>
                <a:lnTo>
                  <a:pt x="6651088" y="0"/>
                </a:lnTo>
                <a:lnTo>
                  <a:pt x="6651088" y="3132058"/>
                </a:lnTo>
                <a:lnTo>
                  <a:pt x="0" y="3132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E"/>
          </a:p>
        </p:txBody>
      </p:sp>
      <p:sp>
        <p:nvSpPr>
          <p:cNvPr id="4" name="Freeform 4"/>
          <p:cNvSpPr/>
          <p:nvPr/>
        </p:nvSpPr>
        <p:spPr>
          <a:xfrm>
            <a:off x="10689836" y="4259857"/>
            <a:ext cx="3180418" cy="6137648"/>
          </a:xfrm>
          <a:custGeom>
            <a:avLst/>
            <a:gdLst/>
            <a:ahLst/>
            <a:cxnLst/>
            <a:rect l="l" t="t" r="r" b="b"/>
            <a:pathLst>
              <a:path w="3180418" h="6137648">
                <a:moveTo>
                  <a:pt x="0" y="0"/>
                </a:moveTo>
                <a:lnTo>
                  <a:pt x="3180418" y="0"/>
                </a:lnTo>
                <a:lnTo>
                  <a:pt x="3180418" y="6137648"/>
                </a:lnTo>
                <a:lnTo>
                  <a:pt x="0" y="61376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E"/>
          </a:p>
        </p:txBody>
      </p:sp>
      <p:sp>
        <p:nvSpPr>
          <p:cNvPr id="5" name="Freeform 5"/>
          <p:cNvSpPr/>
          <p:nvPr/>
        </p:nvSpPr>
        <p:spPr>
          <a:xfrm flipH="1">
            <a:off x="1028700" y="7030343"/>
            <a:ext cx="4731183" cy="2227957"/>
          </a:xfrm>
          <a:custGeom>
            <a:avLst/>
            <a:gdLst/>
            <a:ahLst/>
            <a:cxnLst/>
            <a:rect l="l" t="t" r="r" b="b"/>
            <a:pathLst>
              <a:path w="4731183" h="2227957">
                <a:moveTo>
                  <a:pt x="4731183" y="0"/>
                </a:moveTo>
                <a:lnTo>
                  <a:pt x="0" y="0"/>
                </a:lnTo>
                <a:lnTo>
                  <a:pt x="0" y="2227957"/>
                </a:lnTo>
                <a:lnTo>
                  <a:pt x="4731183" y="2227957"/>
                </a:lnTo>
                <a:lnTo>
                  <a:pt x="47311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E"/>
          </a:p>
        </p:txBody>
      </p:sp>
      <p:grpSp>
        <p:nvGrpSpPr>
          <p:cNvPr id="6" name="Group 6"/>
          <p:cNvGrpSpPr/>
          <p:nvPr/>
        </p:nvGrpSpPr>
        <p:grpSpPr>
          <a:xfrm>
            <a:off x="1349341" y="4363405"/>
            <a:ext cx="3106192" cy="1648598"/>
            <a:chOff x="0" y="0"/>
            <a:chExt cx="818092" cy="434199"/>
          </a:xfrm>
        </p:grpSpPr>
        <p:sp>
          <p:nvSpPr>
            <p:cNvPr id="7" name="Freeform 7"/>
            <p:cNvSpPr/>
            <p:nvPr/>
          </p:nvSpPr>
          <p:spPr>
            <a:xfrm>
              <a:off x="0" y="0"/>
              <a:ext cx="818092" cy="434199"/>
            </a:xfrm>
            <a:custGeom>
              <a:avLst/>
              <a:gdLst/>
              <a:ahLst/>
              <a:cxnLst/>
              <a:rect l="l" t="t" r="r" b="b"/>
              <a:pathLst>
                <a:path w="818092" h="434199">
                  <a:moveTo>
                    <a:pt x="52341" y="0"/>
                  </a:moveTo>
                  <a:lnTo>
                    <a:pt x="765751" y="0"/>
                  </a:lnTo>
                  <a:cubicBezTo>
                    <a:pt x="794658" y="0"/>
                    <a:pt x="818092" y="23434"/>
                    <a:pt x="818092" y="52341"/>
                  </a:cubicBezTo>
                  <a:lnTo>
                    <a:pt x="818092" y="381858"/>
                  </a:lnTo>
                  <a:cubicBezTo>
                    <a:pt x="818092" y="410765"/>
                    <a:pt x="794658" y="434199"/>
                    <a:pt x="765751" y="434199"/>
                  </a:cubicBezTo>
                  <a:lnTo>
                    <a:pt x="52341" y="434199"/>
                  </a:lnTo>
                  <a:cubicBezTo>
                    <a:pt x="23434" y="434199"/>
                    <a:pt x="0" y="410765"/>
                    <a:pt x="0" y="381858"/>
                  </a:cubicBezTo>
                  <a:lnTo>
                    <a:pt x="0" y="52341"/>
                  </a:lnTo>
                  <a:cubicBezTo>
                    <a:pt x="0" y="23434"/>
                    <a:pt x="23434" y="0"/>
                    <a:pt x="52341" y="0"/>
                  </a:cubicBezTo>
                  <a:close/>
                </a:path>
              </a:pathLst>
            </a:custGeom>
            <a:solidFill>
              <a:srgbClr val="FFFFFF"/>
            </a:solidFill>
          </p:spPr>
          <p:txBody>
            <a:bodyPr/>
            <a:lstStyle/>
            <a:p>
              <a:endParaRPr lang="en-GE"/>
            </a:p>
          </p:txBody>
        </p:sp>
        <p:sp>
          <p:nvSpPr>
            <p:cNvPr id="8" name="TextBox 8"/>
            <p:cNvSpPr txBox="1"/>
            <p:nvPr/>
          </p:nvSpPr>
          <p:spPr>
            <a:xfrm>
              <a:off x="0" y="9525"/>
              <a:ext cx="818092" cy="424674"/>
            </a:xfrm>
            <a:prstGeom prst="rect">
              <a:avLst/>
            </a:prstGeom>
          </p:spPr>
          <p:txBody>
            <a:bodyPr lIns="50800" tIns="50800" rIns="50800" bIns="50800" rtlCol="0" anchor="ctr"/>
            <a:lstStyle/>
            <a:p>
              <a:pPr algn="ctr">
                <a:lnSpc>
                  <a:spcPts val="2286"/>
                </a:lnSpc>
              </a:pPr>
              <a:endParaRPr/>
            </a:p>
          </p:txBody>
        </p:sp>
      </p:grpSp>
      <p:sp>
        <p:nvSpPr>
          <p:cNvPr id="9" name="Freeform 9"/>
          <p:cNvSpPr/>
          <p:nvPr/>
        </p:nvSpPr>
        <p:spPr>
          <a:xfrm>
            <a:off x="4288077" y="4149352"/>
            <a:ext cx="4393255" cy="6358659"/>
          </a:xfrm>
          <a:custGeom>
            <a:avLst/>
            <a:gdLst/>
            <a:ahLst/>
            <a:cxnLst/>
            <a:rect l="l" t="t" r="r" b="b"/>
            <a:pathLst>
              <a:path w="4393255" h="6358659">
                <a:moveTo>
                  <a:pt x="0" y="0"/>
                </a:moveTo>
                <a:lnTo>
                  <a:pt x="4393255" y="0"/>
                </a:lnTo>
                <a:lnTo>
                  <a:pt x="4393255" y="6358659"/>
                </a:lnTo>
                <a:lnTo>
                  <a:pt x="0" y="635865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E"/>
          </a:p>
        </p:txBody>
      </p:sp>
      <p:sp>
        <p:nvSpPr>
          <p:cNvPr id="10" name="Freeform 10"/>
          <p:cNvSpPr/>
          <p:nvPr/>
        </p:nvSpPr>
        <p:spPr>
          <a:xfrm>
            <a:off x="6955261" y="2947734"/>
            <a:ext cx="4216742" cy="7339266"/>
          </a:xfrm>
          <a:custGeom>
            <a:avLst/>
            <a:gdLst/>
            <a:ahLst/>
            <a:cxnLst/>
            <a:rect l="l" t="t" r="r" b="b"/>
            <a:pathLst>
              <a:path w="4216742" h="7339266">
                <a:moveTo>
                  <a:pt x="0" y="0"/>
                </a:moveTo>
                <a:lnTo>
                  <a:pt x="4216743" y="0"/>
                </a:lnTo>
                <a:lnTo>
                  <a:pt x="4216743" y="7339266"/>
                </a:lnTo>
                <a:lnTo>
                  <a:pt x="0" y="733926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GE"/>
          </a:p>
        </p:txBody>
      </p:sp>
      <p:sp>
        <p:nvSpPr>
          <p:cNvPr id="11" name="Freeform 11"/>
          <p:cNvSpPr/>
          <p:nvPr/>
        </p:nvSpPr>
        <p:spPr>
          <a:xfrm>
            <a:off x="15350758" y="7857912"/>
            <a:ext cx="1372381" cy="1400388"/>
          </a:xfrm>
          <a:custGeom>
            <a:avLst/>
            <a:gdLst/>
            <a:ahLst/>
            <a:cxnLst/>
            <a:rect l="l" t="t" r="r" b="b"/>
            <a:pathLst>
              <a:path w="1372381" h="1400388">
                <a:moveTo>
                  <a:pt x="0" y="0"/>
                </a:moveTo>
                <a:lnTo>
                  <a:pt x="1372381" y="0"/>
                </a:lnTo>
                <a:lnTo>
                  <a:pt x="1372381" y="1400388"/>
                </a:lnTo>
                <a:lnTo>
                  <a:pt x="0" y="140038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GE"/>
          </a:p>
        </p:txBody>
      </p:sp>
      <p:grpSp>
        <p:nvGrpSpPr>
          <p:cNvPr id="12" name="Group 12"/>
          <p:cNvGrpSpPr/>
          <p:nvPr/>
        </p:nvGrpSpPr>
        <p:grpSpPr>
          <a:xfrm>
            <a:off x="14060754" y="6316794"/>
            <a:ext cx="2877906" cy="834877"/>
            <a:chOff x="0" y="0"/>
            <a:chExt cx="757967" cy="219885"/>
          </a:xfrm>
        </p:grpSpPr>
        <p:sp>
          <p:nvSpPr>
            <p:cNvPr id="13" name="Freeform 13"/>
            <p:cNvSpPr/>
            <p:nvPr/>
          </p:nvSpPr>
          <p:spPr>
            <a:xfrm>
              <a:off x="0" y="0"/>
              <a:ext cx="757967" cy="219885"/>
            </a:xfrm>
            <a:custGeom>
              <a:avLst/>
              <a:gdLst/>
              <a:ahLst/>
              <a:cxnLst/>
              <a:rect l="l" t="t" r="r" b="b"/>
              <a:pathLst>
                <a:path w="757967" h="219885">
                  <a:moveTo>
                    <a:pt x="56493" y="0"/>
                  </a:moveTo>
                  <a:lnTo>
                    <a:pt x="701474" y="0"/>
                  </a:lnTo>
                  <a:cubicBezTo>
                    <a:pt x="716457" y="0"/>
                    <a:pt x="730826" y="5952"/>
                    <a:pt x="741421" y="16546"/>
                  </a:cubicBezTo>
                  <a:cubicBezTo>
                    <a:pt x="752015" y="27141"/>
                    <a:pt x="757967" y="41510"/>
                    <a:pt x="757967" y="56493"/>
                  </a:cubicBezTo>
                  <a:lnTo>
                    <a:pt x="757967" y="163393"/>
                  </a:lnTo>
                  <a:cubicBezTo>
                    <a:pt x="757967" y="178375"/>
                    <a:pt x="752015" y="192745"/>
                    <a:pt x="741421" y="203339"/>
                  </a:cubicBezTo>
                  <a:cubicBezTo>
                    <a:pt x="730826" y="213933"/>
                    <a:pt x="716457" y="219885"/>
                    <a:pt x="701474" y="219885"/>
                  </a:cubicBezTo>
                  <a:lnTo>
                    <a:pt x="56493" y="219885"/>
                  </a:lnTo>
                  <a:cubicBezTo>
                    <a:pt x="41510" y="219885"/>
                    <a:pt x="27141" y="213933"/>
                    <a:pt x="16546" y="203339"/>
                  </a:cubicBezTo>
                  <a:cubicBezTo>
                    <a:pt x="5952" y="192745"/>
                    <a:pt x="0" y="178375"/>
                    <a:pt x="0" y="163393"/>
                  </a:cubicBezTo>
                  <a:lnTo>
                    <a:pt x="0" y="56493"/>
                  </a:lnTo>
                  <a:cubicBezTo>
                    <a:pt x="0" y="41510"/>
                    <a:pt x="5952" y="27141"/>
                    <a:pt x="16546" y="16546"/>
                  </a:cubicBezTo>
                  <a:cubicBezTo>
                    <a:pt x="27141" y="5952"/>
                    <a:pt x="41510" y="0"/>
                    <a:pt x="56493" y="0"/>
                  </a:cubicBezTo>
                  <a:close/>
                </a:path>
              </a:pathLst>
            </a:custGeom>
            <a:solidFill>
              <a:srgbClr val="FFFFFF"/>
            </a:solidFill>
          </p:spPr>
          <p:txBody>
            <a:bodyPr/>
            <a:lstStyle/>
            <a:p>
              <a:endParaRPr lang="en-GE"/>
            </a:p>
          </p:txBody>
        </p:sp>
        <p:sp>
          <p:nvSpPr>
            <p:cNvPr id="14" name="TextBox 14"/>
            <p:cNvSpPr txBox="1"/>
            <p:nvPr/>
          </p:nvSpPr>
          <p:spPr>
            <a:xfrm>
              <a:off x="0" y="9525"/>
              <a:ext cx="757967" cy="210360"/>
            </a:xfrm>
            <a:prstGeom prst="rect">
              <a:avLst/>
            </a:prstGeom>
          </p:spPr>
          <p:txBody>
            <a:bodyPr lIns="50800" tIns="50800" rIns="50800" bIns="50800" rtlCol="0" anchor="ctr"/>
            <a:lstStyle/>
            <a:p>
              <a:pPr algn="ctr">
                <a:lnSpc>
                  <a:spcPts val="2286"/>
                </a:lnSpc>
              </a:pPr>
              <a:endParaRPr/>
            </a:p>
          </p:txBody>
        </p:sp>
      </p:grpSp>
      <p:grpSp>
        <p:nvGrpSpPr>
          <p:cNvPr id="15" name="Group 15"/>
          <p:cNvGrpSpPr/>
          <p:nvPr/>
        </p:nvGrpSpPr>
        <p:grpSpPr>
          <a:xfrm>
            <a:off x="2467476" y="6991408"/>
            <a:ext cx="674547" cy="6745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8" name="Freeform 18"/>
          <p:cNvSpPr/>
          <p:nvPr/>
        </p:nvSpPr>
        <p:spPr>
          <a:xfrm>
            <a:off x="2605862" y="7151671"/>
            <a:ext cx="397776" cy="354020"/>
          </a:xfrm>
          <a:custGeom>
            <a:avLst/>
            <a:gdLst/>
            <a:ahLst/>
            <a:cxnLst/>
            <a:rect l="l" t="t" r="r" b="b"/>
            <a:pathLst>
              <a:path w="397776" h="354020">
                <a:moveTo>
                  <a:pt x="0" y="0"/>
                </a:moveTo>
                <a:lnTo>
                  <a:pt x="397776" y="0"/>
                </a:lnTo>
                <a:lnTo>
                  <a:pt x="397776" y="354020"/>
                </a:lnTo>
                <a:lnTo>
                  <a:pt x="0" y="354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E"/>
          </a:p>
        </p:txBody>
      </p:sp>
      <p:sp>
        <p:nvSpPr>
          <p:cNvPr id="19" name="TextBox 19"/>
          <p:cNvSpPr txBox="1"/>
          <p:nvPr/>
        </p:nvSpPr>
        <p:spPr>
          <a:xfrm>
            <a:off x="4996652" y="666996"/>
            <a:ext cx="8294695" cy="953531"/>
          </a:xfrm>
          <a:prstGeom prst="rect">
            <a:avLst/>
          </a:prstGeom>
        </p:spPr>
        <p:txBody>
          <a:bodyPr lIns="0" tIns="0" rIns="0" bIns="0" rtlCol="0" anchor="t">
            <a:spAutoFit/>
          </a:bodyPr>
          <a:lstStyle/>
          <a:p>
            <a:pPr algn="ctr">
              <a:lnSpc>
                <a:spcPts val="8139"/>
              </a:lnSpc>
              <a:spcBef>
                <a:spcPct val="0"/>
              </a:spcBef>
            </a:pPr>
            <a:r>
              <a:rPr lang="en-US" sz="5814" dirty="0">
                <a:solidFill>
                  <a:srgbClr val="1B3A5D"/>
                </a:solidFill>
                <a:latin typeface="Fredoka"/>
                <a:ea typeface="Fredoka"/>
                <a:cs typeface="Fredoka"/>
                <a:sym typeface="Fredoka"/>
              </a:rPr>
              <a:t>Your Voice Matters:</a:t>
            </a:r>
          </a:p>
        </p:txBody>
      </p:sp>
      <p:sp>
        <p:nvSpPr>
          <p:cNvPr id="20" name="TextBox 20"/>
          <p:cNvSpPr txBox="1"/>
          <p:nvPr/>
        </p:nvSpPr>
        <p:spPr>
          <a:xfrm>
            <a:off x="1707145" y="4892751"/>
            <a:ext cx="2390584" cy="589905"/>
          </a:xfrm>
          <a:prstGeom prst="rect">
            <a:avLst/>
          </a:prstGeom>
        </p:spPr>
        <p:txBody>
          <a:bodyPr lIns="0" tIns="0" rIns="0" bIns="0" rtlCol="0" anchor="t">
            <a:spAutoFit/>
          </a:bodyPr>
          <a:lstStyle/>
          <a:p>
            <a:pPr algn="ctr">
              <a:lnSpc>
                <a:spcPts val="2286"/>
              </a:lnSpc>
            </a:pPr>
            <a:r>
              <a:rPr lang="en-US" sz="1971" dirty="0">
                <a:solidFill>
                  <a:srgbClr val="1B3A5D"/>
                </a:solidFill>
                <a:latin typeface="Fredoka"/>
                <a:ea typeface="Fredoka"/>
                <a:cs typeface="Fredoka"/>
                <a:sym typeface="Fredoka"/>
              </a:rPr>
              <a:t>Irine Kokilashvili for WTM Berlin</a:t>
            </a:r>
          </a:p>
        </p:txBody>
      </p:sp>
      <p:sp>
        <p:nvSpPr>
          <p:cNvPr id="21" name="TextBox 21"/>
          <p:cNvSpPr txBox="1"/>
          <p:nvPr/>
        </p:nvSpPr>
        <p:spPr>
          <a:xfrm>
            <a:off x="14304415" y="6595875"/>
            <a:ext cx="2390584" cy="294953"/>
          </a:xfrm>
          <a:prstGeom prst="rect">
            <a:avLst/>
          </a:prstGeom>
        </p:spPr>
        <p:txBody>
          <a:bodyPr lIns="0" tIns="0" rIns="0" bIns="0" rtlCol="0" anchor="t">
            <a:spAutoFit/>
          </a:bodyPr>
          <a:lstStyle/>
          <a:p>
            <a:pPr algn="ctr">
              <a:lnSpc>
                <a:spcPts val="2286"/>
              </a:lnSpc>
            </a:pPr>
            <a:r>
              <a:rPr lang="en-US" sz="1971" dirty="0">
                <a:solidFill>
                  <a:srgbClr val="1B3A5D"/>
                </a:solidFill>
                <a:latin typeface="Fredoka"/>
                <a:ea typeface="Fredoka"/>
                <a:cs typeface="Fredoka"/>
                <a:sym typeface="Fredoka"/>
              </a:rPr>
              <a:t>12 MARCH, 2025</a:t>
            </a:r>
          </a:p>
        </p:txBody>
      </p:sp>
      <p:grpSp>
        <p:nvGrpSpPr>
          <p:cNvPr id="22" name="Group 22"/>
          <p:cNvGrpSpPr/>
          <p:nvPr/>
        </p:nvGrpSpPr>
        <p:grpSpPr>
          <a:xfrm>
            <a:off x="15212372" y="4079524"/>
            <a:ext cx="674547" cy="674547"/>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4" name="TextBox 24"/>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5" name="Freeform 25"/>
          <p:cNvSpPr/>
          <p:nvPr/>
        </p:nvSpPr>
        <p:spPr>
          <a:xfrm>
            <a:off x="15350758" y="4239788"/>
            <a:ext cx="397776" cy="354020"/>
          </a:xfrm>
          <a:custGeom>
            <a:avLst/>
            <a:gdLst/>
            <a:ahLst/>
            <a:cxnLst/>
            <a:rect l="l" t="t" r="r" b="b"/>
            <a:pathLst>
              <a:path w="397776" h="354020">
                <a:moveTo>
                  <a:pt x="0" y="0"/>
                </a:moveTo>
                <a:lnTo>
                  <a:pt x="397776" y="0"/>
                </a:lnTo>
                <a:lnTo>
                  <a:pt x="397776" y="354020"/>
                </a:lnTo>
                <a:lnTo>
                  <a:pt x="0" y="354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G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rot="917328">
            <a:off x="116543" y="3414926"/>
            <a:ext cx="6423708" cy="6755334"/>
          </a:xfrm>
          <a:custGeom>
            <a:avLst/>
            <a:gdLst/>
            <a:ahLst/>
            <a:cxnLst/>
            <a:rect l="l" t="t" r="r" b="b"/>
            <a:pathLst>
              <a:path w="6423708" h="6755334">
                <a:moveTo>
                  <a:pt x="0" y="0"/>
                </a:moveTo>
                <a:lnTo>
                  <a:pt x="6423708" y="0"/>
                </a:lnTo>
                <a:lnTo>
                  <a:pt x="6423708" y="6755334"/>
                </a:lnTo>
                <a:lnTo>
                  <a:pt x="0" y="67553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grpSp>
        <p:nvGrpSpPr>
          <p:cNvPr id="3" name="Group 3"/>
          <p:cNvGrpSpPr/>
          <p:nvPr/>
        </p:nvGrpSpPr>
        <p:grpSpPr>
          <a:xfrm>
            <a:off x="1024570" y="3864609"/>
            <a:ext cx="3592421" cy="2392214"/>
            <a:chOff x="0" y="0"/>
            <a:chExt cx="946152" cy="630048"/>
          </a:xfrm>
        </p:grpSpPr>
        <p:sp>
          <p:nvSpPr>
            <p:cNvPr id="4" name="Freeform 4"/>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1B3A5D"/>
            </a:solidFill>
          </p:spPr>
          <p:txBody>
            <a:bodyPr/>
            <a:lstStyle/>
            <a:p>
              <a:endParaRPr lang="en-GE"/>
            </a:p>
          </p:txBody>
        </p:sp>
        <p:sp>
          <p:nvSpPr>
            <p:cNvPr id="5" name="TextBox 5"/>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sp>
        <p:nvSpPr>
          <p:cNvPr id="9" name="Freeform 9"/>
          <p:cNvSpPr/>
          <p:nvPr/>
        </p:nvSpPr>
        <p:spPr>
          <a:xfrm rot="917328" flipH="1">
            <a:off x="10536989" y="1580275"/>
            <a:ext cx="6423708" cy="6755334"/>
          </a:xfrm>
          <a:custGeom>
            <a:avLst/>
            <a:gdLst/>
            <a:ahLst/>
            <a:cxnLst/>
            <a:rect l="l" t="t" r="r" b="b"/>
            <a:pathLst>
              <a:path w="6423708" h="6755334">
                <a:moveTo>
                  <a:pt x="6423709" y="0"/>
                </a:moveTo>
                <a:lnTo>
                  <a:pt x="0" y="0"/>
                </a:lnTo>
                <a:lnTo>
                  <a:pt x="0" y="6755334"/>
                </a:lnTo>
                <a:lnTo>
                  <a:pt x="6423709" y="6755334"/>
                </a:lnTo>
                <a:lnTo>
                  <a:pt x="642370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grpSp>
        <p:nvGrpSpPr>
          <p:cNvPr id="6" name="Group 6"/>
          <p:cNvGrpSpPr/>
          <p:nvPr/>
        </p:nvGrpSpPr>
        <p:grpSpPr>
          <a:xfrm>
            <a:off x="13333337" y="2519107"/>
            <a:ext cx="4177810" cy="2559468"/>
            <a:chOff x="0" y="0"/>
            <a:chExt cx="1100329" cy="674099"/>
          </a:xfrm>
        </p:grpSpPr>
        <p:sp>
          <p:nvSpPr>
            <p:cNvPr id="7" name="Freeform 7"/>
            <p:cNvSpPr/>
            <p:nvPr/>
          </p:nvSpPr>
          <p:spPr>
            <a:xfrm>
              <a:off x="0" y="0"/>
              <a:ext cx="1100329" cy="674099"/>
            </a:xfrm>
            <a:custGeom>
              <a:avLst/>
              <a:gdLst/>
              <a:ahLst/>
              <a:cxnLst/>
              <a:rect l="l" t="t" r="r" b="b"/>
              <a:pathLst>
                <a:path w="1100329" h="674099">
                  <a:moveTo>
                    <a:pt x="38915" y="0"/>
                  </a:moveTo>
                  <a:lnTo>
                    <a:pt x="1061414" y="0"/>
                  </a:lnTo>
                  <a:cubicBezTo>
                    <a:pt x="1071734" y="0"/>
                    <a:pt x="1081633" y="4100"/>
                    <a:pt x="1088931" y="11398"/>
                  </a:cubicBezTo>
                  <a:cubicBezTo>
                    <a:pt x="1096229" y="18696"/>
                    <a:pt x="1100329" y="28594"/>
                    <a:pt x="1100329" y="38915"/>
                  </a:cubicBezTo>
                  <a:lnTo>
                    <a:pt x="1100329" y="635183"/>
                  </a:lnTo>
                  <a:cubicBezTo>
                    <a:pt x="1100329" y="645504"/>
                    <a:pt x="1096229" y="655403"/>
                    <a:pt x="1088931" y="662701"/>
                  </a:cubicBezTo>
                  <a:cubicBezTo>
                    <a:pt x="1081633" y="669999"/>
                    <a:pt x="1071734" y="674099"/>
                    <a:pt x="1061414" y="674099"/>
                  </a:cubicBezTo>
                  <a:lnTo>
                    <a:pt x="38915" y="674099"/>
                  </a:lnTo>
                  <a:cubicBezTo>
                    <a:pt x="28594" y="674099"/>
                    <a:pt x="18696" y="669999"/>
                    <a:pt x="11398" y="662701"/>
                  </a:cubicBezTo>
                  <a:cubicBezTo>
                    <a:pt x="4100" y="655403"/>
                    <a:pt x="0" y="645504"/>
                    <a:pt x="0" y="635183"/>
                  </a:cubicBezTo>
                  <a:lnTo>
                    <a:pt x="0" y="38915"/>
                  </a:lnTo>
                  <a:cubicBezTo>
                    <a:pt x="0" y="28594"/>
                    <a:pt x="4100" y="18696"/>
                    <a:pt x="11398" y="11398"/>
                  </a:cubicBezTo>
                  <a:cubicBezTo>
                    <a:pt x="18696" y="4100"/>
                    <a:pt x="28594" y="0"/>
                    <a:pt x="38915" y="0"/>
                  </a:cubicBezTo>
                  <a:close/>
                </a:path>
              </a:pathLst>
            </a:custGeom>
            <a:solidFill>
              <a:srgbClr val="1B3A5D"/>
            </a:solidFill>
          </p:spPr>
          <p:txBody>
            <a:bodyPr/>
            <a:lstStyle/>
            <a:p>
              <a:endParaRPr lang="en-GE"/>
            </a:p>
          </p:txBody>
        </p:sp>
        <p:sp>
          <p:nvSpPr>
            <p:cNvPr id="8" name="TextBox 8"/>
            <p:cNvSpPr txBox="1"/>
            <p:nvPr/>
          </p:nvSpPr>
          <p:spPr>
            <a:xfrm>
              <a:off x="0" y="9525"/>
              <a:ext cx="1100329" cy="664574"/>
            </a:xfrm>
            <a:prstGeom prst="rect">
              <a:avLst/>
            </a:prstGeom>
          </p:spPr>
          <p:txBody>
            <a:bodyPr lIns="50800" tIns="50800" rIns="50800" bIns="50800" rtlCol="0" anchor="ctr"/>
            <a:lstStyle/>
            <a:p>
              <a:pPr algn="ctr">
                <a:lnSpc>
                  <a:spcPts val="2286"/>
                </a:lnSpc>
              </a:pPr>
              <a:endParaRPr/>
            </a:p>
          </p:txBody>
        </p:sp>
      </p:grpSp>
      <p:grpSp>
        <p:nvGrpSpPr>
          <p:cNvPr id="10" name="Group 10"/>
          <p:cNvGrpSpPr/>
          <p:nvPr/>
        </p:nvGrpSpPr>
        <p:grpSpPr>
          <a:xfrm>
            <a:off x="13374814" y="6429432"/>
            <a:ext cx="3888615" cy="2523303"/>
            <a:chOff x="0" y="0"/>
            <a:chExt cx="921753" cy="854110"/>
          </a:xfrm>
        </p:grpSpPr>
        <p:sp>
          <p:nvSpPr>
            <p:cNvPr id="11" name="Freeform 11"/>
            <p:cNvSpPr/>
            <p:nvPr/>
          </p:nvSpPr>
          <p:spPr>
            <a:xfrm>
              <a:off x="0" y="0"/>
              <a:ext cx="921753" cy="854110"/>
            </a:xfrm>
            <a:custGeom>
              <a:avLst/>
              <a:gdLst/>
              <a:ahLst/>
              <a:cxnLst/>
              <a:rect l="l" t="t" r="r" b="b"/>
              <a:pathLst>
                <a:path w="921753" h="854110">
                  <a:moveTo>
                    <a:pt x="40025" y="0"/>
                  </a:moveTo>
                  <a:lnTo>
                    <a:pt x="881729" y="0"/>
                  </a:lnTo>
                  <a:cubicBezTo>
                    <a:pt x="903834" y="0"/>
                    <a:pt x="921753" y="17920"/>
                    <a:pt x="921753" y="40025"/>
                  </a:cubicBezTo>
                  <a:lnTo>
                    <a:pt x="921753" y="814085"/>
                  </a:lnTo>
                  <a:cubicBezTo>
                    <a:pt x="921753" y="836190"/>
                    <a:pt x="903834" y="854110"/>
                    <a:pt x="881729" y="854110"/>
                  </a:cubicBezTo>
                  <a:lnTo>
                    <a:pt x="40025" y="854110"/>
                  </a:lnTo>
                  <a:cubicBezTo>
                    <a:pt x="17920" y="854110"/>
                    <a:pt x="0" y="836190"/>
                    <a:pt x="0" y="814085"/>
                  </a:cubicBezTo>
                  <a:lnTo>
                    <a:pt x="0" y="40025"/>
                  </a:lnTo>
                  <a:cubicBezTo>
                    <a:pt x="0" y="17920"/>
                    <a:pt x="17920" y="0"/>
                    <a:pt x="40025" y="0"/>
                  </a:cubicBezTo>
                  <a:close/>
                </a:path>
              </a:pathLst>
            </a:custGeom>
            <a:solidFill>
              <a:srgbClr val="FFFFFF"/>
            </a:solidFill>
          </p:spPr>
          <p:txBody>
            <a:bodyPr/>
            <a:lstStyle/>
            <a:p>
              <a:endParaRPr lang="en-GE"/>
            </a:p>
          </p:txBody>
        </p:sp>
        <p:sp>
          <p:nvSpPr>
            <p:cNvPr id="12" name="TextBox 12"/>
            <p:cNvSpPr txBox="1"/>
            <p:nvPr/>
          </p:nvSpPr>
          <p:spPr>
            <a:xfrm>
              <a:off x="0" y="9525"/>
              <a:ext cx="921753" cy="844585"/>
            </a:xfrm>
            <a:prstGeom prst="rect">
              <a:avLst/>
            </a:prstGeom>
          </p:spPr>
          <p:txBody>
            <a:bodyPr lIns="50800" tIns="50800" rIns="50800" bIns="50800" rtlCol="0" anchor="ctr"/>
            <a:lstStyle/>
            <a:p>
              <a:pPr algn="ctr">
                <a:lnSpc>
                  <a:spcPts val="2286"/>
                </a:lnSpc>
              </a:pPr>
              <a:endParaRPr/>
            </a:p>
          </p:txBody>
        </p:sp>
      </p:grpSp>
      <p:sp>
        <p:nvSpPr>
          <p:cNvPr id="23" name="TextBox 23"/>
          <p:cNvSpPr txBox="1"/>
          <p:nvPr/>
        </p:nvSpPr>
        <p:spPr>
          <a:xfrm>
            <a:off x="1131474" y="549724"/>
            <a:ext cx="16059016" cy="2150845"/>
          </a:xfrm>
          <a:prstGeom prst="rect">
            <a:avLst/>
          </a:prstGeom>
        </p:spPr>
        <p:txBody>
          <a:bodyPr lIns="0" tIns="0" rIns="0" bIns="0" rtlCol="0" anchor="t">
            <a:spAutoFit/>
          </a:bodyPr>
          <a:lstStyle/>
          <a:p>
            <a:pPr algn="ctr">
              <a:lnSpc>
                <a:spcPts val="8256"/>
              </a:lnSpc>
            </a:pPr>
            <a:r>
              <a:rPr lang="en-US" sz="9600" dirty="0">
                <a:solidFill>
                  <a:srgbClr val="F03A58"/>
                </a:solidFill>
                <a:latin typeface="Fredoka"/>
                <a:ea typeface="Fredoka"/>
                <a:cs typeface="Fredoka"/>
                <a:sym typeface="Fredoka"/>
              </a:rPr>
              <a:t>GETTING YOUR VOICE HEARD IS IMPORTANT</a:t>
            </a:r>
          </a:p>
        </p:txBody>
      </p:sp>
      <p:sp>
        <p:nvSpPr>
          <p:cNvPr id="24" name="Freeform 24"/>
          <p:cNvSpPr/>
          <p:nvPr/>
        </p:nvSpPr>
        <p:spPr>
          <a:xfrm>
            <a:off x="5384594" y="2687548"/>
            <a:ext cx="7853888" cy="8387647"/>
          </a:xfrm>
          <a:custGeom>
            <a:avLst/>
            <a:gdLst/>
            <a:ahLst/>
            <a:cxnLst/>
            <a:rect l="l" t="t" r="r" b="b"/>
            <a:pathLst>
              <a:path w="7853888" h="8387647">
                <a:moveTo>
                  <a:pt x="0" y="0"/>
                </a:moveTo>
                <a:lnTo>
                  <a:pt x="7853888" y="0"/>
                </a:lnTo>
                <a:lnTo>
                  <a:pt x="7853888" y="8387648"/>
                </a:lnTo>
                <a:lnTo>
                  <a:pt x="0" y="8387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dirty="0"/>
          </a:p>
        </p:txBody>
      </p:sp>
      <p:sp>
        <p:nvSpPr>
          <p:cNvPr id="25" name="TextBox 25"/>
          <p:cNvSpPr txBox="1"/>
          <p:nvPr/>
        </p:nvSpPr>
        <p:spPr>
          <a:xfrm>
            <a:off x="1464700" y="4067378"/>
            <a:ext cx="2756812" cy="243656"/>
          </a:xfrm>
          <a:prstGeom prst="rect">
            <a:avLst/>
          </a:prstGeom>
        </p:spPr>
        <p:txBody>
          <a:bodyPr lIns="0" tIns="0" rIns="0" bIns="0" rtlCol="0" anchor="t">
            <a:spAutoFit/>
          </a:bodyPr>
          <a:lstStyle/>
          <a:p>
            <a:pPr algn="l">
              <a:lnSpc>
                <a:spcPts val="1935"/>
              </a:lnSpc>
            </a:pPr>
            <a:r>
              <a:rPr lang="en-US" sz="1599" dirty="0">
                <a:solidFill>
                  <a:srgbClr val="FFFFFF"/>
                </a:solidFill>
                <a:latin typeface="Fredoka"/>
                <a:ea typeface="Fredoka"/>
                <a:cs typeface="Fredoka"/>
                <a:sym typeface="Fredoka"/>
              </a:rPr>
              <a:t>BREAK THE GENDER ROLES</a:t>
            </a:r>
          </a:p>
        </p:txBody>
      </p:sp>
      <p:sp>
        <p:nvSpPr>
          <p:cNvPr id="27" name="TextBox 27"/>
          <p:cNvSpPr txBox="1"/>
          <p:nvPr/>
        </p:nvSpPr>
        <p:spPr>
          <a:xfrm>
            <a:off x="13110903" y="6666278"/>
            <a:ext cx="4062002" cy="265650"/>
          </a:xfrm>
          <a:prstGeom prst="rect">
            <a:avLst/>
          </a:prstGeom>
        </p:spPr>
        <p:txBody>
          <a:bodyPr wrap="square" lIns="0" tIns="0" rIns="0" bIns="0" rtlCol="0" anchor="t">
            <a:spAutoFit/>
          </a:bodyPr>
          <a:lstStyle/>
          <a:p>
            <a:pPr algn="r">
              <a:lnSpc>
                <a:spcPts val="2178"/>
              </a:lnSpc>
            </a:pPr>
            <a:r>
              <a:rPr lang="en-US" sz="1800" dirty="0">
                <a:solidFill>
                  <a:srgbClr val="F03A58"/>
                </a:solidFill>
                <a:latin typeface="Fredoka"/>
                <a:ea typeface="Fredoka"/>
                <a:cs typeface="Fredoka"/>
                <a:sym typeface="Fredoka"/>
              </a:rPr>
              <a:t>INSPIRE THE NEXT GENERATION</a:t>
            </a:r>
          </a:p>
        </p:txBody>
      </p:sp>
      <p:sp>
        <p:nvSpPr>
          <p:cNvPr id="26" name="TextBox 26"/>
          <p:cNvSpPr txBox="1"/>
          <p:nvPr/>
        </p:nvSpPr>
        <p:spPr>
          <a:xfrm>
            <a:off x="13886610" y="2722578"/>
            <a:ext cx="3589347" cy="243656"/>
          </a:xfrm>
          <a:prstGeom prst="rect">
            <a:avLst/>
          </a:prstGeom>
        </p:spPr>
        <p:txBody>
          <a:bodyPr wrap="square" lIns="0" tIns="0" rIns="0" bIns="0" rtlCol="0" anchor="t">
            <a:spAutoFit/>
          </a:bodyPr>
          <a:lstStyle/>
          <a:p>
            <a:pPr algn="l">
              <a:lnSpc>
                <a:spcPts val="1935"/>
              </a:lnSpc>
            </a:pPr>
            <a:r>
              <a:rPr lang="en-US" sz="1599" dirty="0">
                <a:solidFill>
                  <a:srgbClr val="FFFFFF"/>
                </a:solidFill>
                <a:latin typeface="Fredoka"/>
                <a:ea typeface="Fredoka"/>
                <a:cs typeface="Fredoka"/>
                <a:sym typeface="Fredoka"/>
              </a:rPr>
              <a:t>IT’S TIME TO TAKE UP SPACE</a:t>
            </a:r>
          </a:p>
        </p:txBody>
      </p:sp>
      <p:grpSp>
        <p:nvGrpSpPr>
          <p:cNvPr id="32" name="Group 32"/>
          <p:cNvGrpSpPr/>
          <p:nvPr/>
        </p:nvGrpSpPr>
        <p:grpSpPr>
          <a:xfrm>
            <a:off x="3812006" y="2595729"/>
            <a:ext cx="533904" cy="533904"/>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34" name="TextBox 34"/>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35" name="Freeform 35"/>
          <p:cNvSpPr/>
          <p:nvPr/>
        </p:nvSpPr>
        <p:spPr>
          <a:xfrm>
            <a:off x="3921538" y="2722578"/>
            <a:ext cx="314839" cy="280207"/>
          </a:xfrm>
          <a:custGeom>
            <a:avLst/>
            <a:gdLst/>
            <a:ahLst/>
            <a:cxnLst/>
            <a:rect l="l" t="t" r="r" b="b"/>
            <a:pathLst>
              <a:path w="314839" h="280207">
                <a:moveTo>
                  <a:pt x="0" y="0"/>
                </a:moveTo>
                <a:lnTo>
                  <a:pt x="314839" y="0"/>
                </a:lnTo>
                <a:lnTo>
                  <a:pt x="314839" y="280207"/>
                </a:lnTo>
                <a:lnTo>
                  <a:pt x="0" y="2802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37" name="TextBox 36">
            <a:extLst>
              <a:ext uri="{FF2B5EF4-FFF2-40B4-BE49-F238E27FC236}">
                <a16:creationId xmlns:a16="http://schemas.microsoft.com/office/drawing/2014/main" id="{8FA18AB3-1644-20B8-8800-2B5A60111FEB}"/>
              </a:ext>
            </a:extLst>
          </p:cNvPr>
          <p:cNvSpPr txBox="1"/>
          <p:nvPr/>
        </p:nvSpPr>
        <p:spPr>
          <a:xfrm>
            <a:off x="1131474" y="4390294"/>
            <a:ext cx="3423265" cy="1754326"/>
          </a:xfrm>
          <a:prstGeom prst="rect">
            <a:avLst/>
          </a:prstGeom>
          <a:noFill/>
        </p:spPr>
        <p:txBody>
          <a:bodyPr wrap="square">
            <a:spAutoFit/>
          </a:bodyPr>
          <a:lstStyle/>
          <a:p>
            <a:r>
              <a:rPr lang="en-GB" dirty="0">
                <a:solidFill>
                  <a:schemeClr val="bg1"/>
                </a:solidFill>
              </a:rPr>
              <a:t>Speaking at conferences helps break gender norms, showing that women belong in male-dominated industries and highlighting the value of diverse perspectives for innovation.</a:t>
            </a:r>
            <a:endParaRPr lang="en-GE" dirty="0">
              <a:solidFill>
                <a:schemeClr val="bg1"/>
              </a:solidFill>
            </a:endParaRPr>
          </a:p>
        </p:txBody>
      </p:sp>
      <p:grpSp>
        <p:nvGrpSpPr>
          <p:cNvPr id="38" name="Group 10">
            <a:extLst>
              <a:ext uri="{FF2B5EF4-FFF2-40B4-BE49-F238E27FC236}">
                <a16:creationId xmlns:a16="http://schemas.microsoft.com/office/drawing/2014/main" id="{5A2209F0-E701-D346-4208-F8FD1C830FCD}"/>
              </a:ext>
            </a:extLst>
          </p:cNvPr>
          <p:cNvGrpSpPr/>
          <p:nvPr/>
        </p:nvGrpSpPr>
        <p:grpSpPr>
          <a:xfrm>
            <a:off x="2077373" y="6634140"/>
            <a:ext cx="4003168" cy="2525211"/>
            <a:chOff x="0" y="0"/>
            <a:chExt cx="921753" cy="854110"/>
          </a:xfrm>
        </p:grpSpPr>
        <p:sp>
          <p:nvSpPr>
            <p:cNvPr id="39" name="Freeform 11">
              <a:extLst>
                <a:ext uri="{FF2B5EF4-FFF2-40B4-BE49-F238E27FC236}">
                  <a16:creationId xmlns:a16="http://schemas.microsoft.com/office/drawing/2014/main" id="{D8B4D130-A413-9B9D-7655-33D8AF57EAC4}"/>
                </a:ext>
              </a:extLst>
            </p:cNvPr>
            <p:cNvSpPr/>
            <p:nvPr/>
          </p:nvSpPr>
          <p:spPr>
            <a:xfrm>
              <a:off x="0" y="0"/>
              <a:ext cx="921753" cy="854110"/>
            </a:xfrm>
            <a:custGeom>
              <a:avLst/>
              <a:gdLst/>
              <a:ahLst/>
              <a:cxnLst/>
              <a:rect l="l" t="t" r="r" b="b"/>
              <a:pathLst>
                <a:path w="921753" h="854110">
                  <a:moveTo>
                    <a:pt x="40025" y="0"/>
                  </a:moveTo>
                  <a:lnTo>
                    <a:pt x="881729" y="0"/>
                  </a:lnTo>
                  <a:cubicBezTo>
                    <a:pt x="903834" y="0"/>
                    <a:pt x="921753" y="17920"/>
                    <a:pt x="921753" y="40025"/>
                  </a:cubicBezTo>
                  <a:lnTo>
                    <a:pt x="921753" y="814085"/>
                  </a:lnTo>
                  <a:cubicBezTo>
                    <a:pt x="921753" y="836190"/>
                    <a:pt x="903834" y="854110"/>
                    <a:pt x="881729" y="854110"/>
                  </a:cubicBezTo>
                  <a:lnTo>
                    <a:pt x="40025" y="854110"/>
                  </a:lnTo>
                  <a:cubicBezTo>
                    <a:pt x="17920" y="854110"/>
                    <a:pt x="0" y="836190"/>
                    <a:pt x="0" y="814085"/>
                  </a:cubicBezTo>
                  <a:lnTo>
                    <a:pt x="0" y="40025"/>
                  </a:lnTo>
                  <a:cubicBezTo>
                    <a:pt x="0" y="17920"/>
                    <a:pt x="17920" y="0"/>
                    <a:pt x="40025" y="0"/>
                  </a:cubicBezTo>
                  <a:close/>
                </a:path>
              </a:pathLst>
            </a:custGeom>
            <a:solidFill>
              <a:srgbClr val="FFFFFF"/>
            </a:solidFill>
          </p:spPr>
          <p:txBody>
            <a:bodyPr/>
            <a:lstStyle/>
            <a:p>
              <a:endParaRPr lang="en-GE"/>
            </a:p>
          </p:txBody>
        </p:sp>
        <p:sp>
          <p:nvSpPr>
            <p:cNvPr id="40" name="TextBox 12">
              <a:extLst>
                <a:ext uri="{FF2B5EF4-FFF2-40B4-BE49-F238E27FC236}">
                  <a16:creationId xmlns:a16="http://schemas.microsoft.com/office/drawing/2014/main" id="{1A548A19-F0CB-3804-1E76-FCFB5CBDAB24}"/>
                </a:ext>
              </a:extLst>
            </p:cNvPr>
            <p:cNvSpPr txBox="1"/>
            <p:nvPr/>
          </p:nvSpPr>
          <p:spPr>
            <a:xfrm>
              <a:off x="0" y="9525"/>
              <a:ext cx="921753" cy="844585"/>
            </a:xfrm>
            <a:prstGeom prst="rect">
              <a:avLst/>
            </a:prstGeom>
          </p:spPr>
          <p:txBody>
            <a:bodyPr lIns="50800" tIns="50800" rIns="50800" bIns="50800" rtlCol="0" anchor="ctr"/>
            <a:lstStyle/>
            <a:p>
              <a:pPr algn="ctr">
                <a:lnSpc>
                  <a:spcPts val="2286"/>
                </a:lnSpc>
              </a:pPr>
              <a:endParaRPr/>
            </a:p>
          </p:txBody>
        </p:sp>
      </p:grpSp>
      <p:sp>
        <p:nvSpPr>
          <p:cNvPr id="41" name="TextBox 40">
            <a:extLst>
              <a:ext uri="{FF2B5EF4-FFF2-40B4-BE49-F238E27FC236}">
                <a16:creationId xmlns:a16="http://schemas.microsoft.com/office/drawing/2014/main" id="{E06CB7E2-2594-C204-740D-532DF89DED7E}"/>
              </a:ext>
            </a:extLst>
          </p:cNvPr>
          <p:cNvSpPr txBox="1"/>
          <p:nvPr/>
        </p:nvSpPr>
        <p:spPr>
          <a:xfrm>
            <a:off x="13607488" y="6911852"/>
            <a:ext cx="3423265" cy="2031325"/>
          </a:xfrm>
          <a:prstGeom prst="rect">
            <a:avLst/>
          </a:prstGeom>
          <a:noFill/>
        </p:spPr>
        <p:txBody>
          <a:bodyPr wrap="square">
            <a:spAutoFit/>
          </a:bodyPr>
          <a:lstStyle/>
          <a:p>
            <a:r>
              <a:rPr lang="en-GB" dirty="0"/>
              <a:t>Women speaking at conferences inspire others to follow their lead, challenge the myth that leadership and technical roles are for men, and serve as role models for girls and women who may feel they don’t belong or aren’t capable.</a:t>
            </a:r>
          </a:p>
        </p:txBody>
      </p:sp>
      <p:sp>
        <p:nvSpPr>
          <p:cNvPr id="42" name="TextBox 25">
            <a:extLst>
              <a:ext uri="{FF2B5EF4-FFF2-40B4-BE49-F238E27FC236}">
                <a16:creationId xmlns:a16="http://schemas.microsoft.com/office/drawing/2014/main" id="{E63E6421-4C94-86C0-7174-25148E7CC571}"/>
              </a:ext>
            </a:extLst>
          </p:cNvPr>
          <p:cNvSpPr txBox="1"/>
          <p:nvPr/>
        </p:nvSpPr>
        <p:spPr>
          <a:xfrm>
            <a:off x="2421351" y="6823959"/>
            <a:ext cx="3630051" cy="487313"/>
          </a:xfrm>
          <a:prstGeom prst="rect">
            <a:avLst/>
          </a:prstGeom>
        </p:spPr>
        <p:txBody>
          <a:bodyPr wrap="square" lIns="0" tIns="0" rIns="0" bIns="0" rtlCol="0" anchor="t">
            <a:spAutoFit/>
          </a:bodyPr>
          <a:lstStyle/>
          <a:p>
            <a:pPr algn="l">
              <a:lnSpc>
                <a:spcPts val="1935"/>
              </a:lnSpc>
            </a:pPr>
            <a:r>
              <a:rPr lang="en-US" sz="1599" dirty="0">
                <a:latin typeface="Fredoka"/>
                <a:ea typeface="Fredoka"/>
                <a:cs typeface="Fredoka"/>
                <a:sym typeface="Fredoka"/>
              </a:rPr>
              <a:t>CREATE A SUPPORTIVE COMMUNITY</a:t>
            </a:r>
          </a:p>
        </p:txBody>
      </p:sp>
      <p:sp>
        <p:nvSpPr>
          <p:cNvPr id="43" name="TextBox 42">
            <a:extLst>
              <a:ext uri="{FF2B5EF4-FFF2-40B4-BE49-F238E27FC236}">
                <a16:creationId xmlns:a16="http://schemas.microsoft.com/office/drawing/2014/main" id="{873BFB42-72BA-9992-DF8B-C1249C987DCC}"/>
              </a:ext>
            </a:extLst>
          </p:cNvPr>
          <p:cNvSpPr txBox="1"/>
          <p:nvPr/>
        </p:nvSpPr>
        <p:spPr>
          <a:xfrm>
            <a:off x="2367324" y="7311272"/>
            <a:ext cx="3423265" cy="1754326"/>
          </a:xfrm>
          <a:prstGeom prst="rect">
            <a:avLst/>
          </a:prstGeom>
          <a:noFill/>
        </p:spPr>
        <p:txBody>
          <a:bodyPr wrap="square">
            <a:spAutoFit/>
          </a:bodyPr>
          <a:lstStyle/>
          <a:p>
            <a:r>
              <a:rPr lang="en-GB" dirty="0"/>
              <a:t>Speaking at conferences helps break gender norms, showing that women belong in male-dominated industries and highlighting the value of diverse perspectives for innovation.</a:t>
            </a:r>
            <a:endParaRPr lang="en-GE" dirty="0"/>
          </a:p>
        </p:txBody>
      </p:sp>
      <p:sp>
        <p:nvSpPr>
          <p:cNvPr id="44" name="TextBox 43">
            <a:extLst>
              <a:ext uri="{FF2B5EF4-FFF2-40B4-BE49-F238E27FC236}">
                <a16:creationId xmlns:a16="http://schemas.microsoft.com/office/drawing/2014/main" id="{0FAD378E-D7AC-A0FE-4D9F-E7904D43F3C3}"/>
              </a:ext>
            </a:extLst>
          </p:cNvPr>
          <p:cNvSpPr txBox="1"/>
          <p:nvPr/>
        </p:nvSpPr>
        <p:spPr>
          <a:xfrm>
            <a:off x="13677578" y="3021264"/>
            <a:ext cx="3423265" cy="1754326"/>
          </a:xfrm>
          <a:prstGeom prst="rect">
            <a:avLst/>
          </a:prstGeom>
          <a:noFill/>
        </p:spPr>
        <p:txBody>
          <a:bodyPr wrap="square">
            <a:spAutoFit/>
          </a:bodyPr>
          <a:lstStyle/>
          <a:p>
            <a:r>
              <a:rPr lang="en-GB" dirty="0">
                <a:solidFill>
                  <a:schemeClr val="bg1"/>
                </a:solidFill>
              </a:rPr>
              <a:t>Women are often conditioned to stay in the background, but it's time to take up space. Your voice matters, and conferences offer a platform to share your insights and make a lasting impact.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10"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6" grpId="0"/>
      <p:bldP spid="37" grpId="0"/>
      <p:bldP spid="41" grpId="0"/>
      <p:bldP spid="42" grpId="0"/>
      <p:bldP spid="43"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a:extLst>
            <a:ext uri="{FF2B5EF4-FFF2-40B4-BE49-F238E27FC236}">
              <a16:creationId xmlns:a16="http://schemas.microsoft.com/office/drawing/2014/main" id="{8CA1EE9A-2B58-B13C-3166-75F0D756B5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159F42-F542-F8A9-F6B3-F19531E085D7}"/>
              </a:ext>
            </a:extLst>
          </p:cNvPr>
          <p:cNvSpPr/>
          <p:nvPr/>
        </p:nvSpPr>
        <p:spPr>
          <a:xfrm rot="-9338367" flipH="1">
            <a:off x="11229899" y="1945837"/>
            <a:ext cx="5231839" cy="5501934"/>
          </a:xfrm>
          <a:custGeom>
            <a:avLst/>
            <a:gdLst/>
            <a:ahLst/>
            <a:cxnLst/>
            <a:rect l="l" t="t" r="r" b="b"/>
            <a:pathLst>
              <a:path w="5231839" h="5501934">
                <a:moveTo>
                  <a:pt x="5231839" y="0"/>
                </a:moveTo>
                <a:lnTo>
                  <a:pt x="0" y="0"/>
                </a:lnTo>
                <a:lnTo>
                  <a:pt x="0" y="5501934"/>
                </a:lnTo>
                <a:lnTo>
                  <a:pt x="5231839" y="5501934"/>
                </a:lnTo>
                <a:lnTo>
                  <a:pt x="523183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3" name="TextBox 3">
            <a:extLst>
              <a:ext uri="{FF2B5EF4-FFF2-40B4-BE49-F238E27FC236}">
                <a16:creationId xmlns:a16="http://schemas.microsoft.com/office/drawing/2014/main" id="{EE626F17-445C-93E8-2162-CBA80E16ACD0}"/>
              </a:ext>
            </a:extLst>
          </p:cNvPr>
          <p:cNvSpPr txBox="1"/>
          <p:nvPr/>
        </p:nvSpPr>
        <p:spPr>
          <a:xfrm>
            <a:off x="-647701" y="308308"/>
            <a:ext cx="19583400" cy="2410403"/>
          </a:xfrm>
          <a:prstGeom prst="rect">
            <a:avLst/>
          </a:prstGeom>
        </p:spPr>
        <p:txBody>
          <a:bodyPr wrap="square" lIns="0" tIns="0" rIns="0" bIns="0" rtlCol="0" anchor="t">
            <a:spAutoFit/>
          </a:bodyPr>
          <a:lstStyle/>
          <a:p>
            <a:pPr algn="ctr">
              <a:lnSpc>
                <a:spcPts val="9263"/>
              </a:lnSpc>
            </a:pPr>
            <a:r>
              <a:rPr lang="en-US" sz="10772" dirty="0">
                <a:solidFill>
                  <a:srgbClr val="F03A58"/>
                </a:solidFill>
                <a:latin typeface="Fredoka"/>
                <a:ea typeface="Fredoka"/>
                <a:cs typeface="Fredoka"/>
                <a:sym typeface="Fredoka"/>
              </a:rPr>
              <a:t>HOW DO YOU GET STARTED?</a:t>
            </a:r>
          </a:p>
        </p:txBody>
      </p:sp>
      <p:sp>
        <p:nvSpPr>
          <p:cNvPr id="4" name="Freeform 4">
            <a:extLst>
              <a:ext uri="{FF2B5EF4-FFF2-40B4-BE49-F238E27FC236}">
                <a16:creationId xmlns:a16="http://schemas.microsoft.com/office/drawing/2014/main" id="{3A990248-3970-CB30-C543-EC157EBF8D31}"/>
              </a:ext>
            </a:extLst>
          </p:cNvPr>
          <p:cNvSpPr/>
          <p:nvPr/>
        </p:nvSpPr>
        <p:spPr>
          <a:xfrm rot="3742420" flipH="1">
            <a:off x="1827042" y="3515797"/>
            <a:ext cx="5231839" cy="5501934"/>
          </a:xfrm>
          <a:custGeom>
            <a:avLst/>
            <a:gdLst/>
            <a:ahLst/>
            <a:cxnLst/>
            <a:rect l="l" t="t" r="r" b="b"/>
            <a:pathLst>
              <a:path w="5231839" h="5501934">
                <a:moveTo>
                  <a:pt x="5231839" y="0"/>
                </a:moveTo>
                <a:lnTo>
                  <a:pt x="0" y="0"/>
                </a:lnTo>
                <a:lnTo>
                  <a:pt x="0" y="5501934"/>
                </a:lnTo>
                <a:lnTo>
                  <a:pt x="5231839" y="5501934"/>
                </a:lnTo>
                <a:lnTo>
                  <a:pt x="5231839"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5" name="Freeform 5">
            <a:extLst>
              <a:ext uri="{FF2B5EF4-FFF2-40B4-BE49-F238E27FC236}">
                <a16:creationId xmlns:a16="http://schemas.microsoft.com/office/drawing/2014/main" id="{B776D9A5-8C12-A56A-1A34-C46ABA9732E3}"/>
              </a:ext>
            </a:extLst>
          </p:cNvPr>
          <p:cNvSpPr/>
          <p:nvPr/>
        </p:nvSpPr>
        <p:spPr>
          <a:xfrm>
            <a:off x="6707428" y="1914053"/>
            <a:ext cx="4873144" cy="8934098"/>
          </a:xfrm>
          <a:custGeom>
            <a:avLst/>
            <a:gdLst/>
            <a:ahLst/>
            <a:cxnLst/>
            <a:rect l="l" t="t" r="r" b="b"/>
            <a:pathLst>
              <a:path w="4873144" h="8934098">
                <a:moveTo>
                  <a:pt x="0" y="0"/>
                </a:moveTo>
                <a:lnTo>
                  <a:pt x="4873144" y="0"/>
                </a:lnTo>
                <a:lnTo>
                  <a:pt x="4873144" y="8934098"/>
                </a:lnTo>
                <a:lnTo>
                  <a:pt x="0" y="893409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grpSp>
        <p:nvGrpSpPr>
          <p:cNvPr id="6" name="Group 6">
            <a:extLst>
              <a:ext uri="{FF2B5EF4-FFF2-40B4-BE49-F238E27FC236}">
                <a16:creationId xmlns:a16="http://schemas.microsoft.com/office/drawing/2014/main" id="{8A4B3854-0CB3-5DE6-76AD-DCE0089E1B2D}"/>
              </a:ext>
            </a:extLst>
          </p:cNvPr>
          <p:cNvGrpSpPr/>
          <p:nvPr/>
        </p:nvGrpSpPr>
        <p:grpSpPr>
          <a:xfrm>
            <a:off x="1028700" y="8482200"/>
            <a:ext cx="16230600" cy="776100"/>
            <a:chOff x="0" y="0"/>
            <a:chExt cx="4274726" cy="204405"/>
          </a:xfrm>
        </p:grpSpPr>
        <p:sp>
          <p:nvSpPr>
            <p:cNvPr id="7" name="Freeform 7">
              <a:extLst>
                <a:ext uri="{FF2B5EF4-FFF2-40B4-BE49-F238E27FC236}">
                  <a16:creationId xmlns:a16="http://schemas.microsoft.com/office/drawing/2014/main" id="{A0331883-0BFE-187D-6F32-A5F998259101}"/>
                </a:ext>
              </a:extLst>
            </p:cNvPr>
            <p:cNvSpPr/>
            <p:nvPr/>
          </p:nvSpPr>
          <p:spPr>
            <a:xfrm>
              <a:off x="0" y="0"/>
              <a:ext cx="4274726" cy="204405"/>
            </a:xfrm>
            <a:custGeom>
              <a:avLst/>
              <a:gdLst/>
              <a:ahLst/>
              <a:cxnLst/>
              <a:rect l="l" t="t" r="r" b="b"/>
              <a:pathLst>
                <a:path w="4274726" h="204405">
                  <a:moveTo>
                    <a:pt x="10017" y="0"/>
                  </a:moveTo>
                  <a:lnTo>
                    <a:pt x="4264709" y="0"/>
                  </a:lnTo>
                  <a:cubicBezTo>
                    <a:pt x="4267365" y="0"/>
                    <a:pt x="4269913" y="1055"/>
                    <a:pt x="4271792" y="2934"/>
                  </a:cubicBezTo>
                  <a:cubicBezTo>
                    <a:pt x="4273671" y="4812"/>
                    <a:pt x="4274726" y="7360"/>
                    <a:pt x="4274726" y="10017"/>
                  </a:cubicBezTo>
                  <a:lnTo>
                    <a:pt x="4274726" y="194388"/>
                  </a:lnTo>
                  <a:cubicBezTo>
                    <a:pt x="4274726" y="197045"/>
                    <a:pt x="4273671" y="199593"/>
                    <a:pt x="4271792" y="201471"/>
                  </a:cubicBezTo>
                  <a:cubicBezTo>
                    <a:pt x="4269913" y="203350"/>
                    <a:pt x="4267365" y="204405"/>
                    <a:pt x="4264709" y="204405"/>
                  </a:cubicBezTo>
                  <a:lnTo>
                    <a:pt x="10017" y="204405"/>
                  </a:lnTo>
                  <a:cubicBezTo>
                    <a:pt x="7360" y="204405"/>
                    <a:pt x="4812" y="203350"/>
                    <a:pt x="2934" y="201471"/>
                  </a:cubicBezTo>
                  <a:cubicBezTo>
                    <a:pt x="1055" y="199593"/>
                    <a:pt x="0" y="197045"/>
                    <a:pt x="0" y="194388"/>
                  </a:cubicBezTo>
                  <a:lnTo>
                    <a:pt x="0" y="10017"/>
                  </a:lnTo>
                  <a:cubicBezTo>
                    <a:pt x="0" y="7360"/>
                    <a:pt x="1055" y="4812"/>
                    <a:pt x="2934" y="2934"/>
                  </a:cubicBezTo>
                  <a:cubicBezTo>
                    <a:pt x="4812" y="1055"/>
                    <a:pt x="7360" y="0"/>
                    <a:pt x="10017" y="0"/>
                  </a:cubicBezTo>
                  <a:close/>
                </a:path>
              </a:pathLst>
            </a:custGeom>
            <a:solidFill>
              <a:srgbClr val="1B3A5D"/>
            </a:solidFill>
          </p:spPr>
          <p:txBody>
            <a:bodyPr/>
            <a:lstStyle/>
            <a:p>
              <a:endParaRPr lang="en-GE"/>
            </a:p>
          </p:txBody>
        </p:sp>
        <p:sp>
          <p:nvSpPr>
            <p:cNvPr id="8" name="TextBox 8">
              <a:extLst>
                <a:ext uri="{FF2B5EF4-FFF2-40B4-BE49-F238E27FC236}">
                  <a16:creationId xmlns:a16="http://schemas.microsoft.com/office/drawing/2014/main" id="{73AA8200-9B09-4095-33B4-DB8338525DEE}"/>
                </a:ext>
              </a:extLst>
            </p:cNvPr>
            <p:cNvSpPr txBox="1"/>
            <p:nvPr/>
          </p:nvSpPr>
          <p:spPr>
            <a:xfrm>
              <a:off x="0" y="9525"/>
              <a:ext cx="4274726" cy="194880"/>
            </a:xfrm>
            <a:prstGeom prst="rect">
              <a:avLst/>
            </a:prstGeom>
          </p:spPr>
          <p:txBody>
            <a:bodyPr lIns="50800" tIns="50800" rIns="50800" bIns="50800" rtlCol="0" anchor="ctr"/>
            <a:lstStyle/>
            <a:p>
              <a:pPr algn="ctr">
                <a:lnSpc>
                  <a:spcPts val="2286"/>
                </a:lnSpc>
              </a:pPr>
              <a:endParaRPr/>
            </a:p>
          </p:txBody>
        </p:sp>
      </p:grpSp>
      <p:grpSp>
        <p:nvGrpSpPr>
          <p:cNvPr id="9" name="Group 9">
            <a:extLst>
              <a:ext uri="{FF2B5EF4-FFF2-40B4-BE49-F238E27FC236}">
                <a16:creationId xmlns:a16="http://schemas.microsoft.com/office/drawing/2014/main" id="{F8B4EEB1-DEC4-7E50-D2B1-CF03394990B9}"/>
              </a:ext>
            </a:extLst>
          </p:cNvPr>
          <p:cNvGrpSpPr/>
          <p:nvPr/>
        </p:nvGrpSpPr>
        <p:grpSpPr>
          <a:xfrm>
            <a:off x="1281135" y="3235621"/>
            <a:ext cx="5173858" cy="5017668"/>
            <a:chOff x="0" y="0"/>
            <a:chExt cx="1147236" cy="630048"/>
          </a:xfrm>
        </p:grpSpPr>
        <p:sp>
          <p:nvSpPr>
            <p:cNvPr id="10" name="Freeform 10">
              <a:extLst>
                <a:ext uri="{FF2B5EF4-FFF2-40B4-BE49-F238E27FC236}">
                  <a16:creationId xmlns:a16="http://schemas.microsoft.com/office/drawing/2014/main" id="{5EC1F394-48DC-74CA-DF92-F2B1646780A3}"/>
                </a:ext>
              </a:extLst>
            </p:cNvPr>
            <p:cNvSpPr/>
            <p:nvPr/>
          </p:nvSpPr>
          <p:spPr>
            <a:xfrm>
              <a:off x="0" y="0"/>
              <a:ext cx="1147236" cy="630048"/>
            </a:xfrm>
            <a:custGeom>
              <a:avLst/>
              <a:gdLst/>
              <a:ahLst/>
              <a:cxnLst/>
              <a:rect l="l" t="t" r="r" b="b"/>
              <a:pathLst>
                <a:path w="1147236" h="630048">
                  <a:moveTo>
                    <a:pt x="37324" y="0"/>
                  </a:moveTo>
                  <a:lnTo>
                    <a:pt x="1109912" y="0"/>
                  </a:lnTo>
                  <a:cubicBezTo>
                    <a:pt x="1119811" y="0"/>
                    <a:pt x="1129305" y="3932"/>
                    <a:pt x="1136304" y="10932"/>
                  </a:cubicBezTo>
                  <a:cubicBezTo>
                    <a:pt x="1143304" y="17932"/>
                    <a:pt x="1147236" y="27425"/>
                    <a:pt x="1147236" y="37324"/>
                  </a:cubicBezTo>
                  <a:lnTo>
                    <a:pt x="1147236" y="592724"/>
                  </a:lnTo>
                  <a:cubicBezTo>
                    <a:pt x="1147236" y="602623"/>
                    <a:pt x="1143304" y="612117"/>
                    <a:pt x="1136304" y="619116"/>
                  </a:cubicBezTo>
                  <a:cubicBezTo>
                    <a:pt x="1129305" y="626116"/>
                    <a:pt x="1119811" y="630048"/>
                    <a:pt x="1109912" y="630048"/>
                  </a:cubicBezTo>
                  <a:lnTo>
                    <a:pt x="37324" y="630048"/>
                  </a:lnTo>
                  <a:cubicBezTo>
                    <a:pt x="16711" y="630048"/>
                    <a:pt x="0" y="613338"/>
                    <a:pt x="0" y="592724"/>
                  </a:cubicBezTo>
                  <a:lnTo>
                    <a:pt x="0" y="37324"/>
                  </a:lnTo>
                  <a:cubicBezTo>
                    <a:pt x="0" y="16711"/>
                    <a:pt x="16711" y="0"/>
                    <a:pt x="37324" y="0"/>
                  </a:cubicBezTo>
                  <a:close/>
                </a:path>
              </a:pathLst>
            </a:custGeom>
            <a:solidFill>
              <a:srgbClr val="FFFFFF"/>
            </a:solidFill>
          </p:spPr>
          <p:txBody>
            <a:bodyPr/>
            <a:lstStyle/>
            <a:p>
              <a:endParaRPr lang="en-GE"/>
            </a:p>
          </p:txBody>
        </p:sp>
        <p:sp>
          <p:nvSpPr>
            <p:cNvPr id="11" name="TextBox 11">
              <a:extLst>
                <a:ext uri="{FF2B5EF4-FFF2-40B4-BE49-F238E27FC236}">
                  <a16:creationId xmlns:a16="http://schemas.microsoft.com/office/drawing/2014/main" id="{62EEDAA7-7EDC-E542-9D0E-C58FDD3AD4BB}"/>
                </a:ext>
              </a:extLst>
            </p:cNvPr>
            <p:cNvSpPr txBox="1"/>
            <p:nvPr/>
          </p:nvSpPr>
          <p:spPr>
            <a:xfrm>
              <a:off x="0" y="9525"/>
              <a:ext cx="1147236" cy="620523"/>
            </a:xfrm>
            <a:prstGeom prst="rect">
              <a:avLst/>
            </a:prstGeom>
          </p:spPr>
          <p:txBody>
            <a:bodyPr lIns="50800" tIns="50800" rIns="50800" bIns="50800" rtlCol="0" anchor="ctr"/>
            <a:lstStyle/>
            <a:p>
              <a:pPr algn="ctr">
                <a:lnSpc>
                  <a:spcPts val="2286"/>
                </a:lnSpc>
              </a:pPr>
              <a:endParaRPr/>
            </a:p>
          </p:txBody>
        </p:sp>
      </p:grpSp>
      <p:sp>
        <p:nvSpPr>
          <p:cNvPr id="22" name="TextBox 22">
            <a:extLst>
              <a:ext uri="{FF2B5EF4-FFF2-40B4-BE49-F238E27FC236}">
                <a16:creationId xmlns:a16="http://schemas.microsoft.com/office/drawing/2014/main" id="{DB8043C4-E515-D278-11A0-87B63BF5161B}"/>
              </a:ext>
            </a:extLst>
          </p:cNvPr>
          <p:cNvSpPr txBox="1"/>
          <p:nvPr/>
        </p:nvSpPr>
        <p:spPr>
          <a:xfrm>
            <a:off x="13856720" y="6394648"/>
            <a:ext cx="985183" cy="970974"/>
          </a:xfrm>
          <a:prstGeom prst="rect">
            <a:avLst/>
          </a:prstGeom>
        </p:spPr>
        <p:txBody>
          <a:bodyPr lIns="50800" tIns="50800" rIns="50800" bIns="50800" rtlCol="0" anchor="ctr"/>
          <a:lstStyle/>
          <a:p>
            <a:pPr algn="ctr">
              <a:lnSpc>
                <a:spcPts val="2286"/>
              </a:lnSpc>
            </a:pPr>
            <a:endParaRPr/>
          </a:p>
        </p:txBody>
      </p:sp>
      <p:sp>
        <p:nvSpPr>
          <p:cNvPr id="25" name="TextBox 25">
            <a:extLst>
              <a:ext uri="{FF2B5EF4-FFF2-40B4-BE49-F238E27FC236}">
                <a16:creationId xmlns:a16="http://schemas.microsoft.com/office/drawing/2014/main" id="{6767F8DB-E61B-1F10-7727-7B8BED8C346A}"/>
              </a:ext>
            </a:extLst>
          </p:cNvPr>
          <p:cNvSpPr txBox="1"/>
          <p:nvPr/>
        </p:nvSpPr>
        <p:spPr>
          <a:xfrm>
            <a:off x="1325341" y="8704960"/>
            <a:ext cx="15637317" cy="330581"/>
          </a:xfrm>
          <a:prstGeom prst="rect">
            <a:avLst/>
          </a:prstGeom>
        </p:spPr>
        <p:txBody>
          <a:bodyPr lIns="0" tIns="0" rIns="0" bIns="0" rtlCol="0" anchor="t">
            <a:spAutoFit/>
          </a:bodyPr>
          <a:lstStyle/>
          <a:p>
            <a:pPr algn="ctr">
              <a:lnSpc>
                <a:spcPts val="2661"/>
              </a:lnSpc>
            </a:pPr>
            <a:r>
              <a:rPr lang="en-US" sz="2199" dirty="0">
                <a:solidFill>
                  <a:srgbClr val="FFE0EC"/>
                </a:solidFill>
                <a:latin typeface="Fredoka"/>
                <a:ea typeface="Fredoka"/>
                <a:cs typeface="Fredoka"/>
                <a:sym typeface="Fredoka"/>
              </a:rPr>
              <a:t>WITH THE RIGHT SUPPORT, WOMEN CAN EXCEL IN EVERY FIELD</a:t>
            </a:r>
          </a:p>
        </p:txBody>
      </p:sp>
      <p:grpSp>
        <p:nvGrpSpPr>
          <p:cNvPr id="28" name="Group 28">
            <a:extLst>
              <a:ext uri="{FF2B5EF4-FFF2-40B4-BE49-F238E27FC236}">
                <a16:creationId xmlns:a16="http://schemas.microsoft.com/office/drawing/2014/main" id="{7A544D7C-3DA9-13E6-FDA7-29F3BC790497}"/>
              </a:ext>
            </a:extLst>
          </p:cNvPr>
          <p:cNvGrpSpPr/>
          <p:nvPr/>
        </p:nvGrpSpPr>
        <p:grpSpPr>
          <a:xfrm>
            <a:off x="5826130" y="7604762"/>
            <a:ext cx="533904" cy="533904"/>
            <a:chOff x="0" y="0"/>
            <a:chExt cx="812800" cy="812800"/>
          </a:xfrm>
        </p:grpSpPr>
        <p:sp>
          <p:nvSpPr>
            <p:cNvPr id="29" name="Freeform 29">
              <a:extLst>
                <a:ext uri="{FF2B5EF4-FFF2-40B4-BE49-F238E27FC236}">
                  <a16:creationId xmlns:a16="http://schemas.microsoft.com/office/drawing/2014/main" id="{C9734C70-6486-8723-8850-161BFD489F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dirty="0"/>
            </a:p>
          </p:txBody>
        </p:sp>
        <p:sp>
          <p:nvSpPr>
            <p:cNvPr id="30" name="TextBox 30">
              <a:extLst>
                <a:ext uri="{FF2B5EF4-FFF2-40B4-BE49-F238E27FC236}">
                  <a16:creationId xmlns:a16="http://schemas.microsoft.com/office/drawing/2014/main" id="{68DDA6DE-D79D-F2FB-6F72-3494D1673090}"/>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31" name="Freeform 31">
            <a:extLst>
              <a:ext uri="{FF2B5EF4-FFF2-40B4-BE49-F238E27FC236}">
                <a16:creationId xmlns:a16="http://schemas.microsoft.com/office/drawing/2014/main" id="{3EE63121-E204-2FA8-30E4-0AEF327CE84F}"/>
              </a:ext>
            </a:extLst>
          </p:cNvPr>
          <p:cNvSpPr/>
          <p:nvPr/>
        </p:nvSpPr>
        <p:spPr>
          <a:xfrm>
            <a:off x="5935709" y="7751591"/>
            <a:ext cx="314839" cy="280207"/>
          </a:xfrm>
          <a:custGeom>
            <a:avLst/>
            <a:gdLst/>
            <a:ahLst/>
            <a:cxnLst/>
            <a:rect l="l" t="t" r="r" b="b"/>
            <a:pathLst>
              <a:path w="314839" h="280207">
                <a:moveTo>
                  <a:pt x="0" y="0"/>
                </a:moveTo>
                <a:lnTo>
                  <a:pt x="314839" y="0"/>
                </a:lnTo>
                <a:lnTo>
                  <a:pt x="314839" y="280207"/>
                </a:lnTo>
                <a:lnTo>
                  <a:pt x="0" y="28020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pic>
        <p:nvPicPr>
          <p:cNvPr id="37" name="Picture 36" descr="A qr code with a few squares&#10;&#10;AI-generated content may be incorrect.">
            <a:extLst>
              <a:ext uri="{FF2B5EF4-FFF2-40B4-BE49-F238E27FC236}">
                <a16:creationId xmlns:a16="http://schemas.microsoft.com/office/drawing/2014/main" id="{E7339CE9-B079-AD1C-FD5D-017471BCB6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275361" y="3005835"/>
            <a:ext cx="4604330" cy="4604330"/>
          </a:xfrm>
          <a:prstGeom prst="rect">
            <a:avLst/>
          </a:prstGeom>
        </p:spPr>
      </p:pic>
      <p:sp>
        <p:nvSpPr>
          <p:cNvPr id="41" name="TextBox 40">
            <a:extLst>
              <a:ext uri="{FF2B5EF4-FFF2-40B4-BE49-F238E27FC236}">
                <a16:creationId xmlns:a16="http://schemas.microsoft.com/office/drawing/2014/main" id="{EDF87438-3D87-4A68-5E3F-5B7F9DF3EAAE}"/>
              </a:ext>
            </a:extLst>
          </p:cNvPr>
          <p:cNvSpPr txBox="1"/>
          <p:nvPr/>
        </p:nvSpPr>
        <p:spPr>
          <a:xfrm>
            <a:off x="1475236" y="3532325"/>
            <a:ext cx="4884798" cy="4154984"/>
          </a:xfrm>
          <a:prstGeom prst="rect">
            <a:avLst/>
          </a:prstGeom>
          <a:noFill/>
        </p:spPr>
        <p:txBody>
          <a:bodyPr wrap="square">
            <a:spAutoFit/>
          </a:bodyPr>
          <a:lstStyle/>
          <a:p>
            <a:pPr marL="285750" indent="-285750">
              <a:buFont typeface="Arial" panose="020B0604020202020204" pitchFamily="34" charset="0"/>
              <a:buChar char="•"/>
            </a:pPr>
            <a:r>
              <a:rPr lang="en-GB" sz="2400" b="1" dirty="0"/>
              <a:t>Why I think public speaking matters</a:t>
            </a:r>
          </a:p>
          <a:p>
            <a:pPr marL="285750" indent="-285750">
              <a:buFont typeface="Arial" panose="020B0604020202020204" pitchFamily="34" charset="0"/>
              <a:buChar char="•"/>
            </a:pPr>
            <a:r>
              <a:rPr lang="en-GB" sz="2400" b="1" dirty="0"/>
              <a:t>How do you get started?</a:t>
            </a:r>
          </a:p>
          <a:p>
            <a:pPr marL="285750" indent="-285750">
              <a:buFont typeface="Arial" panose="020B0604020202020204" pitchFamily="34" charset="0"/>
              <a:buChar char="•"/>
            </a:pPr>
            <a:r>
              <a:rPr lang="en-GB" sz="2400" b="1" dirty="0"/>
              <a:t>How do you prepare for a speech and how do you know what topics are going to be of the greatest interest to your audience?</a:t>
            </a:r>
          </a:p>
          <a:p>
            <a:pPr marL="285750" indent="-285750">
              <a:buFont typeface="Arial" panose="020B0604020202020204" pitchFamily="34" charset="0"/>
              <a:buChar char="•"/>
            </a:pPr>
            <a:r>
              <a:rPr lang="en-GB" sz="2400" b="1" dirty="0"/>
              <a:t>Creating a presentation and organizing your speech</a:t>
            </a:r>
          </a:p>
          <a:p>
            <a:pPr marL="285750" indent="-285750">
              <a:buFont typeface="Arial" panose="020B0604020202020204" pitchFamily="34" charset="0"/>
              <a:buChar char="•"/>
            </a:pPr>
            <a:r>
              <a:rPr lang="en-GB" sz="2400" b="1" dirty="0"/>
              <a:t>Public speaking anxiety</a:t>
            </a:r>
          </a:p>
          <a:p>
            <a:pPr marL="285750" indent="-285750">
              <a:buFont typeface="Arial" panose="020B0604020202020204" pitchFamily="34" charset="0"/>
              <a:buChar char="•"/>
            </a:pPr>
            <a:r>
              <a:rPr lang="en-GB" sz="2400" b="1" dirty="0"/>
              <a:t>Additional Things To Remembers</a:t>
            </a:r>
            <a:endParaRPr lang="en-GE" sz="2400" b="1" dirty="0"/>
          </a:p>
        </p:txBody>
      </p:sp>
    </p:spTree>
    <p:extLst>
      <p:ext uri="{BB962C8B-B14F-4D97-AF65-F5344CB8AC3E}">
        <p14:creationId xmlns:p14="http://schemas.microsoft.com/office/powerpoint/2010/main" val="2004164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a:extLst>
            <a:ext uri="{FF2B5EF4-FFF2-40B4-BE49-F238E27FC236}">
              <a16:creationId xmlns:a16="http://schemas.microsoft.com/office/drawing/2014/main" id="{4D8CC903-781A-AA6C-41B8-58D539960B3A}"/>
            </a:ext>
          </a:extLst>
        </p:cNvPr>
        <p:cNvGrpSpPr/>
        <p:nvPr/>
      </p:nvGrpSpPr>
      <p:grpSpPr>
        <a:xfrm>
          <a:off x="0" y="0"/>
          <a:ext cx="0" cy="0"/>
          <a:chOff x="0" y="0"/>
          <a:chExt cx="0" cy="0"/>
        </a:xfrm>
      </p:grpSpPr>
      <p:sp>
        <p:nvSpPr>
          <p:cNvPr id="3" name="Freeform 3">
            <a:extLst>
              <a:ext uri="{FF2B5EF4-FFF2-40B4-BE49-F238E27FC236}">
                <a16:creationId xmlns:a16="http://schemas.microsoft.com/office/drawing/2014/main" id="{4FBA887F-2259-86FD-1CB8-51D77CADF36B}"/>
              </a:ext>
            </a:extLst>
          </p:cNvPr>
          <p:cNvSpPr/>
          <p:nvPr/>
        </p:nvSpPr>
        <p:spPr>
          <a:xfrm>
            <a:off x="10608212" y="4149352"/>
            <a:ext cx="6651088" cy="3132058"/>
          </a:xfrm>
          <a:custGeom>
            <a:avLst/>
            <a:gdLst/>
            <a:ahLst/>
            <a:cxnLst/>
            <a:rect l="l" t="t" r="r" b="b"/>
            <a:pathLst>
              <a:path w="6651088" h="3132058">
                <a:moveTo>
                  <a:pt x="0" y="0"/>
                </a:moveTo>
                <a:lnTo>
                  <a:pt x="6651088" y="0"/>
                </a:lnTo>
                <a:lnTo>
                  <a:pt x="6651088" y="3132058"/>
                </a:lnTo>
                <a:lnTo>
                  <a:pt x="0" y="31320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4" name="Freeform 4">
            <a:extLst>
              <a:ext uri="{FF2B5EF4-FFF2-40B4-BE49-F238E27FC236}">
                <a16:creationId xmlns:a16="http://schemas.microsoft.com/office/drawing/2014/main" id="{158EC0A5-4407-C3CC-1FF5-6DCA2F98307C}"/>
              </a:ext>
            </a:extLst>
          </p:cNvPr>
          <p:cNvSpPr/>
          <p:nvPr/>
        </p:nvSpPr>
        <p:spPr>
          <a:xfrm>
            <a:off x="10689836" y="4259857"/>
            <a:ext cx="3180418" cy="6137648"/>
          </a:xfrm>
          <a:custGeom>
            <a:avLst/>
            <a:gdLst/>
            <a:ahLst/>
            <a:cxnLst/>
            <a:rect l="l" t="t" r="r" b="b"/>
            <a:pathLst>
              <a:path w="3180418" h="6137648">
                <a:moveTo>
                  <a:pt x="0" y="0"/>
                </a:moveTo>
                <a:lnTo>
                  <a:pt x="3180418" y="0"/>
                </a:lnTo>
                <a:lnTo>
                  <a:pt x="3180418" y="6137648"/>
                </a:lnTo>
                <a:lnTo>
                  <a:pt x="0" y="613764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5" name="Freeform 5">
            <a:extLst>
              <a:ext uri="{FF2B5EF4-FFF2-40B4-BE49-F238E27FC236}">
                <a16:creationId xmlns:a16="http://schemas.microsoft.com/office/drawing/2014/main" id="{5FC8DC70-F651-901F-F18C-7CFEBE496595}"/>
              </a:ext>
            </a:extLst>
          </p:cNvPr>
          <p:cNvSpPr/>
          <p:nvPr/>
        </p:nvSpPr>
        <p:spPr>
          <a:xfrm flipH="1">
            <a:off x="1028700" y="7030343"/>
            <a:ext cx="4731183" cy="2227957"/>
          </a:xfrm>
          <a:custGeom>
            <a:avLst/>
            <a:gdLst/>
            <a:ahLst/>
            <a:cxnLst/>
            <a:rect l="l" t="t" r="r" b="b"/>
            <a:pathLst>
              <a:path w="4731183" h="2227957">
                <a:moveTo>
                  <a:pt x="4731183" y="0"/>
                </a:moveTo>
                <a:lnTo>
                  <a:pt x="0" y="0"/>
                </a:lnTo>
                <a:lnTo>
                  <a:pt x="0" y="2227957"/>
                </a:lnTo>
                <a:lnTo>
                  <a:pt x="4731183" y="2227957"/>
                </a:lnTo>
                <a:lnTo>
                  <a:pt x="473118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grpSp>
        <p:nvGrpSpPr>
          <p:cNvPr id="6" name="Group 6">
            <a:extLst>
              <a:ext uri="{FF2B5EF4-FFF2-40B4-BE49-F238E27FC236}">
                <a16:creationId xmlns:a16="http://schemas.microsoft.com/office/drawing/2014/main" id="{540D9DC9-AE00-05E7-BEFB-C939CB11B59B}"/>
              </a:ext>
            </a:extLst>
          </p:cNvPr>
          <p:cNvGrpSpPr/>
          <p:nvPr/>
        </p:nvGrpSpPr>
        <p:grpSpPr>
          <a:xfrm>
            <a:off x="1162006" y="1300519"/>
            <a:ext cx="5086633" cy="2227957"/>
            <a:chOff x="0" y="0"/>
            <a:chExt cx="818092" cy="434199"/>
          </a:xfrm>
        </p:grpSpPr>
        <p:sp>
          <p:nvSpPr>
            <p:cNvPr id="7" name="Freeform 7">
              <a:extLst>
                <a:ext uri="{FF2B5EF4-FFF2-40B4-BE49-F238E27FC236}">
                  <a16:creationId xmlns:a16="http://schemas.microsoft.com/office/drawing/2014/main" id="{66E1F84A-272A-789E-6AD6-E89DADFEA887}"/>
                </a:ext>
              </a:extLst>
            </p:cNvPr>
            <p:cNvSpPr/>
            <p:nvPr/>
          </p:nvSpPr>
          <p:spPr>
            <a:xfrm>
              <a:off x="0" y="0"/>
              <a:ext cx="818092" cy="434199"/>
            </a:xfrm>
            <a:custGeom>
              <a:avLst/>
              <a:gdLst/>
              <a:ahLst/>
              <a:cxnLst/>
              <a:rect l="l" t="t" r="r" b="b"/>
              <a:pathLst>
                <a:path w="818092" h="434199">
                  <a:moveTo>
                    <a:pt x="52341" y="0"/>
                  </a:moveTo>
                  <a:lnTo>
                    <a:pt x="765751" y="0"/>
                  </a:lnTo>
                  <a:cubicBezTo>
                    <a:pt x="794658" y="0"/>
                    <a:pt x="818092" y="23434"/>
                    <a:pt x="818092" y="52341"/>
                  </a:cubicBezTo>
                  <a:lnTo>
                    <a:pt x="818092" y="381858"/>
                  </a:lnTo>
                  <a:cubicBezTo>
                    <a:pt x="818092" y="410765"/>
                    <a:pt x="794658" y="434199"/>
                    <a:pt x="765751" y="434199"/>
                  </a:cubicBezTo>
                  <a:lnTo>
                    <a:pt x="52341" y="434199"/>
                  </a:lnTo>
                  <a:cubicBezTo>
                    <a:pt x="23434" y="434199"/>
                    <a:pt x="0" y="410765"/>
                    <a:pt x="0" y="381858"/>
                  </a:cubicBezTo>
                  <a:lnTo>
                    <a:pt x="0" y="52341"/>
                  </a:lnTo>
                  <a:cubicBezTo>
                    <a:pt x="0" y="23434"/>
                    <a:pt x="23434" y="0"/>
                    <a:pt x="52341" y="0"/>
                  </a:cubicBezTo>
                  <a:close/>
                </a:path>
              </a:pathLst>
            </a:custGeom>
            <a:solidFill>
              <a:srgbClr val="FFFFFF"/>
            </a:solidFill>
          </p:spPr>
          <p:txBody>
            <a:bodyPr/>
            <a:lstStyle/>
            <a:p>
              <a:endParaRPr lang="en-GE"/>
            </a:p>
          </p:txBody>
        </p:sp>
        <p:sp>
          <p:nvSpPr>
            <p:cNvPr id="8" name="TextBox 8">
              <a:extLst>
                <a:ext uri="{FF2B5EF4-FFF2-40B4-BE49-F238E27FC236}">
                  <a16:creationId xmlns:a16="http://schemas.microsoft.com/office/drawing/2014/main" id="{DA5B76E1-5333-6582-7CD7-300941ACD2D4}"/>
                </a:ext>
              </a:extLst>
            </p:cNvPr>
            <p:cNvSpPr txBox="1"/>
            <p:nvPr/>
          </p:nvSpPr>
          <p:spPr>
            <a:xfrm>
              <a:off x="0" y="9525"/>
              <a:ext cx="818092" cy="424674"/>
            </a:xfrm>
            <a:prstGeom prst="rect">
              <a:avLst/>
            </a:prstGeom>
          </p:spPr>
          <p:txBody>
            <a:bodyPr lIns="50800" tIns="50800" rIns="50800" bIns="50800" rtlCol="0" anchor="ctr"/>
            <a:lstStyle/>
            <a:p>
              <a:pPr algn="ctr">
                <a:lnSpc>
                  <a:spcPts val="2286"/>
                </a:lnSpc>
              </a:pPr>
              <a:endParaRPr/>
            </a:p>
          </p:txBody>
        </p:sp>
      </p:grpSp>
      <p:sp>
        <p:nvSpPr>
          <p:cNvPr id="9" name="Freeform 9">
            <a:extLst>
              <a:ext uri="{FF2B5EF4-FFF2-40B4-BE49-F238E27FC236}">
                <a16:creationId xmlns:a16="http://schemas.microsoft.com/office/drawing/2014/main" id="{01560EDA-C144-2DFA-26EF-FDE51EB1D522}"/>
              </a:ext>
            </a:extLst>
          </p:cNvPr>
          <p:cNvSpPr/>
          <p:nvPr/>
        </p:nvSpPr>
        <p:spPr>
          <a:xfrm>
            <a:off x="4288076" y="4003070"/>
            <a:ext cx="4393255" cy="6358659"/>
          </a:xfrm>
          <a:custGeom>
            <a:avLst/>
            <a:gdLst/>
            <a:ahLst/>
            <a:cxnLst/>
            <a:rect l="l" t="t" r="r" b="b"/>
            <a:pathLst>
              <a:path w="4393255" h="6358659">
                <a:moveTo>
                  <a:pt x="0" y="0"/>
                </a:moveTo>
                <a:lnTo>
                  <a:pt x="4393255" y="0"/>
                </a:lnTo>
                <a:lnTo>
                  <a:pt x="4393255" y="6358659"/>
                </a:lnTo>
                <a:lnTo>
                  <a:pt x="0" y="635865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19" name="TextBox 19">
            <a:extLst>
              <a:ext uri="{FF2B5EF4-FFF2-40B4-BE49-F238E27FC236}">
                <a16:creationId xmlns:a16="http://schemas.microsoft.com/office/drawing/2014/main" id="{59B4713B-419E-A239-5A24-8E276CEDD115}"/>
              </a:ext>
            </a:extLst>
          </p:cNvPr>
          <p:cNvSpPr txBox="1"/>
          <p:nvPr/>
        </p:nvSpPr>
        <p:spPr>
          <a:xfrm>
            <a:off x="8593924" y="313849"/>
            <a:ext cx="9064102" cy="3132058"/>
          </a:xfrm>
          <a:prstGeom prst="rect">
            <a:avLst/>
          </a:prstGeom>
        </p:spPr>
        <p:txBody>
          <a:bodyPr wrap="square" lIns="0" tIns="0" rIns="0" bIns="0" rtlCol="0" anchor="t">
            <a:spAutoFit/>
          </a:bodyPr>
          <a:lstStyle/>
          <a:p>
            <a:pPr algn="r">
              <a:lnSpc>
                <a:spcPts val="8139"/>
              </a:lnSpc>
              <a:spcBef>
                <a:spcPct val="0"/>
              </a:spcBef>
            </a:pPr>
            <a:r>
              <a:rPr lang="en-US" sz="5814" dirty="0">
                <a:solidFill>
                  <a:srgbClr val="1B3A5D"/>
                </a:solidFill>
                <a:latin typeface="Fredoka"/>
                <a:ea typeface="Fredoka"/>
                <a:cs typeface="Fredoka"/>
                <a:sym typeface="Fredoka"/>
              </a:rPr>
              <a:t>WHAT CAN BE DONE TO ENCOURAGE MORE WOMEN TO SPEAK?</a:t>
            </a:r>
          </a:p>
        </p:txBody>
      </p:sp>
      <p:sp>
        <p:nvSpPr>
          <p:cNvPr id="26" name="Freeform 3">
            <a:extLst>
              <a:ext uri="{FF2B5EF4-FFF2-40B4-BE49-F238E27FC236}">
                <a16:creationId xmlns:a16="http://schemas.microsoft.com/office/drawing/2014/main" id="{EA7F79A2-4117-B6DD-0BB3-21ECFDFF76CC}"/>
              </a:ext>
            </a:extLst>
          </p:cNvPr>
          <p:cNvSpPr/>
          <p:nvPr/>
        </p:nvSpPr>
        <p:spPr>
          <a:xfrm>
            <a:off x="6464037" y="2948604"/>
            <a:ext cx="5614051" cy="7589494"/>
          </a:xfrm>
          <a:custGeom>
            <a:avLst/>
            <a:gdLst/>
            <a:ahLst/>
            <a:cxnLst/>
            <a:rect l="l" t="t" r="r" b="b"/>
            <a:pathLst>
              <a:path w="6747164" h="9277350">
                <a:moveTo>
                  <a:pt x="0" y="0"/>
                </a:moveTo>
                <a:lnTo>
                  <a:pt x="6747164" y="0"/>
                </a:lnTo>
                <a:lnTo>
                  <a:pt x="6747164" y="9277350"/>
                </a:lnTo>
                <a:lnTo>
                  <a:pt x="0" y="927735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grpSp>
        <p:nvGrpSpPr>
          <p:cNvPr id="27" name="Group 6">
            <a:extLst>
              <a:ext uri="{FF2B5EF4-FFF2-40B4-BE49-F238E27FC236}">
                <a16:creationId xmlns:a16="http://schemas.microsoft.com/office/drawing/2014/main" id="{A926BB7E-4901-FAAD-C065-B3F489BC95D4}"/>
              </a:ext>
            </a:extLst>
          </p:cNvPr>
          <p:cNvGrpSpPr/>
          <p:nvPr/>
        </p:nvGrpSpPr>
        <p:grpSpPr>
          <a:xfrm>
            <a:off x="13870254" y="5981700"/>
            <a:ext cx="4018738" cy="2813133"/>
            <a:chOff x="0" y="0"/>
            <a:chExt cx="818092" cy="434199"/>
          </a:xfrm>
        </p:grpSpPr>
        <p:sp>
          <p:nvSpPr>
            <p:cNvPr id="28" name="Freeform 7">
              <a:extLst>
                <a:ext uri="{FF2B5EF4-FFF2-40B4-BE49-F238E27FC236}">
                  <a16:creationId xmlns:a16="http://schemas.microsoft.com/office/drawing/2014/main" id="{278F266C-0952-1FCE-8E37-95178B74440F}"/>
                </a:ext>
              </a:extLst>
            </p:cNvPr>
            <p:cNvSpPr/>
            <p:nvPr/>
          </p:nvSpPr>
          <p:spPr>
            <a:xfrm>
              <a:off x="0" y="0"/>
              <a:ext cx="818092" cy="434199"/>
            </a:xfrm>
            <a:custGeom>
              <a:avLst/>
              <a:gdLst/>
              <a:ahLst/>
              <a:cxnLst/>
              <a:rect l="l" t="t" r="r" b="b"/>
              <a:pathLst>
                <a:path w="818092" h="434199">
                  <a:moveTo>
                    <a:pt x="52341" y="0"/>
                  </a:moveTo>
                  <a:lnTo>
                    <a:pt x="765751" y="0"/>
                  </a:lnTo>
                  <a:cubicBezTo>
                    <a:pt x="794658" y="0"/>
                    <a:pt x="818092" y="23434"/>
                    <a:pt x="818092" y="52341"/>
                  </a:cubicBezTo>
                  <a:lnTo>
                    <a:pt x="818092" y="381858"/>
                  </a:lnTo>
                  <a:cubicBezTo>
                    <a:pt x="818092" y="410765"/>
                    <a:pt x="794658" y="434199"/>
                    <a:pt x="765751" y="434199"/>
                  </a:cubicBezTo>
                  <a:lnTo>
                    <a:pt x="52341" y="434199"/>
                  </a:lnTo>
                  <a:cubicBezTo>
                    <a:pt x="23434" y="434199"/>
                    <a:pt x="0" y="410765"/>
                    <a:pt x="0" y="381858"/>
                  </a:cubicBezTo>
                  <a:lnTo>
                    <a:pt x="0" y="52341"/>
                  </a:lnTo>
                  <a:cubicBezTo>
                    <a:pt x="0" y="23434"/>
                    <a:pt x="23434" y="0"/>
                    <a:pt x="52341" y="0"/>
                  </a:cubicBezTo>
                  <a:close/>
                </a:path>
              </a:pathLst>
            </a:custGeom>
            <a:solidFill>
              <a:srgbClr val="FFFFFF"/>
            </a:solidFill>
          </p:spPr>
          <p:txBody>
            <a:bodyPr/>
            <a:lstStyle/>
            <a:p>
              <a:endParaRPr lang="en-GE"/>
            </a:p>
          </p:txBody>
        </p:sp>
        <p:sp>
          <p:nvSpPr>
            <p:cNvPr id="29" name="TextBox 8">
              <a:extLst>
                <a:ext uri="{FF2B5EF4-FFF2-40B4-BE49-F238E27FC236}">
                  <a16:creationId xmlns:a16="http://schemas.microsoft.com/office/drawing/2014/main" id="{E4B1BE27-0A2F-14CE-8DB7-C844227851E6}"/>
                </a:ext>
              </a:extLst>
            </p:cNvPr>
            <p:cNvSpPr txBox="1"/>
            <p:nvPr/>
          </p:nvSpPr>
          <p:spPr>
            <a:xfrm>
              <a:off x="0" y="9525"/>
              <a:ext cx="818092" cy="424674"/>
            </a:xfrm>
            <a:prstGeom prst="rect">
              <a:avLst/>
            </a:prstGeom>
          </p:spPr>
          <p:txBody>
            <a:bodyPr lIns="50800" tIns="50800" rIns="50800" bIns="50800" rtlCol="0" anchor="ctr"/>
            <a:lstStyle/>
            <a:p>
              <a:pPr algn="ctr">
                <a:lnSpc>
                  <a:spcPts val="2286"/>
                </a:lnSpc>
              </a:pPr>
              <a:endParaRPr/>
            </a:p>
          </p:txBody>
        </p:sp>
      </p:grpSp>
      <p:sp>
        <p:nvSpPr>
          <p:cNvPr id="31" name="TextBox 30">
            <a:extLst>
              <a:ext uri="{FF2B5EF4-FFF2-40B4-BE49-F238E27FC236}">
                <a16:creationId xmlns:a16="http://schemas.microsoft.com/office/drawing/2014/main" id="{ED9A831D-3CB9-B069-985E-D8F5CE45BF8E}"/>
              </a:ext>
            </a:extLst>
          </p:cNvPr>
          <p:cNvSpPr txBox="1"/>
          <p:nvPr/>
        </p:nvSpPr>
        <p:spPr>
          <a:xfrm>
            <a:off x="1398071" y="1530994"/>
            <a:ext cx="5086633" cy="1815882"/>
          </a:xfrm>
          <a:prstGeom prst="rect">
            <a:avLst/>
          </a:prstGeom>
          <a:noFill/>
        </p:spPr>
        <p:txBody>
          <a:bodyPr wrap="square">
            <a:spAutoFit/>
          </a:bodyPr>
          <a:lstStyle/>
          <a:p>
            <a:r>
              <a:rPr lang="en-GB" sz="2800" b="1" dirty="0"/>
              <a:t>Mentorship &amp; Support:</a:t>
            </a:r>
            <a:r>
              <a:rPr lang="en-GB" sz="2800" dirty="0"/>
              <a:t> Experienced professionals can mentor and uplift women entering the field. </a:t>
            </a:r>
            <a:endParaRPr lang="en-GE" sz="2800" dirty="0"/>
          </a:p>
        </p:txBody>
      </p:sp>
      <p:grpSp>
        <p:nvGrpSpPr>
          <p:cNvPr id="32" name="Group 6">
            <a:extLst>
              <a:ext uri="{FF2B5EF4-FFF2-40B4-BE49-F238E27FC236}">
                <a16:creationId xmlns:a16="http://schemas.microsoft.com/office/drawing/2014/main" id="{C064FD3A-1E2D-A48B-04A0-A1F89D4D1394}"/>
              </a:ext>
            </a:extLst>
          </p:cNvPr>
          <p:cNvGrpSpPr/>
          <p:nvPr/>
        </p:nvGrpSpPr>
        <p:grpSpPr>
          <a:xfrm>
            <a:off x="464859" y="4547624"/>
            <a:ext cx="3497541" cy="4208381"/>
            <a:chOff x="0" y="0"/>
            <a:chExt cx="818092" cy="434199"/>
          </a:xfrm>
        </p:grpSpPr>
        <p:sp>
          <p:nvSpPr>
            <p:cNvPr id="33" name="Freeform 7">
              <a:extLst>
                <a:ext uri="{FF2B5EF4-FFF2-40B4-BE49-F238E27FC236}">
                  <a16:creationId xmlns:a16="http://schemas.microsoft.com/office/drawing/2014/main" id="{D5FD59EC-FB55-FFC4-FC61-2238ABAB43ED}"/>
                </a:ext>
              </a:extLst>
            </p:cNvPr>
            <p:cNvSpPr/>
            <p:nvPr/>
          </p:nvSpPr>
          <p:spPr>
            <a:xfrm>
              <a:off x="0" y="0"/>
              <a:ext cx="818092" cy="434199"/>
            </a:xfrm>
            <a:custGeom>
              <a:avLst/>
              <a:gdLst/>
              <a:ahLst/>
              <a:cxnLst/>
              <a:rect l="l" t="t" r="r" b="b"/>
              <a:pathLst>
                <a:path w="818092" h="434199">
                  <a:moveTo>
                    <a:pt x="52341" y="0"/>
                  </a:moveTo>
                  <a:lnTo>
                    <a:pt x="765751" y="0"/>
                  </a:lnTo>
                  <a:cubicBezTo>
                    <a:pt x="794658" y="0"/>
                    <a:pt x="818092" y="23434"/>
                    <a:pt x="818092" y="52341"/>
                  </a:cubicBezTo>
                  <a:lnTo>
                    <a:pt x="818092" y="381858"/>
                  </a:lnTo>
                  <a:cubicBezTo>
                    <a:pt x="818092" y="410765"/>
                    <a:pt x="794658" y="434199"/>
                    <a:pt x="765751" y="434199"/>
                  </a:cubicBezTo>
                  <a:lnTo>
                    <a:pt x="52341" y="434199"/>
                  </a:lnTo>
                  <a:cubicBezTo>
                    <a:pt x="23434" y="434199"/>
                    <a:pt x="0" y="410765"/>
                    <a:pt x="0" y="381858"/>
                  </a:cubicBezTo>
                  <a:lnTo>
                    <a:pt x="0" y="52341"/>
                  </a:lnTo>
                  <a:cubicBezTo>
                    <a:pt x="0" y="23434"/>
                    <a:pt x="23434" y="0"/>
                    <a:pt x="52341" y="0"/>
                  </a:cubicBezTo>
                  <a:close/>
                </a:path>
              </a:pathLst>
            </a:custGeom>
            <a:solidFill>
              <a:srgbClr val="FFFFFF"/>
            </a:solidFill>
          </p:spPr>
          <p:txBody>
            <a:bodyPr/>
            <a:lstStyle/>
            <a:p>
              <a:endParaRPr lang="en-GE"/>
            </a:p>
          </p:txBody>
        </p:sp>
        <p:sp>
          <p:nvSpPr>
            <p:cNvPr id="34" name="TextBox 8">
              <a:extLst>
                <a:ext uri="{FF2B5EF4-FFF2-40B4-BE49-F238E27FC236}">
                  <a16:creationId xmlns:a16="http://schemas.microsoft.com/office/drawing/2014/main" id="{4FBC2B5F-A5B5-87FA-DF6B-C328867B4CAC}"/>
                </a:ext>
              </a:extLst>
            </p:cNvPr>
            <p:cNvSpPr txBox="1"/>
            <p:nvPr/>
          </p:nvSpPr>
          <p:spPr>
            <a:xfrm>
              <a:off x="0" y="9525"/>
              <a:ext cx="818092" cy="424674"/>
            </a:xfrm>
            <a:prstGeom prst="rect">
              <a:avLst/>
            </a:prstGeom>
          </p:spPr>
          <p:txBody>
            <a:bodyPr lIns="50800" tIns="50800" rIns="50800" bIns="50800" rtlCol="0" anchor="ctr"/>
            <a:lstStyle/>
            <a:p>
              <a:pPr algn="ctr">
                <a:lnSpc>
                  <a:spcPts val="2286"/>
                </a:lnSpc>
              </a:pPr>
              <a:endParaRPr/>
            </a:p>
          </p:txBody>
        </p:sp>
      </p:grpSp>
      <p:sp>
        <p:nvSpPr>
          <p:cNvPr id="36" name="TextBox 35">
            <a:extLst>
              <a:ext uri="{FF2B5EF4-FFF2-40B4-BE49-F238E27FC236}">
                <a16:creationId xmlns:a16="http://schemas.microsoft.com/office/drawing/2014/main" id="{22613609-BF09-A0E7-718E-2DFEF3125FC6}"/>
              </a:ext>
            </a:extLst>
          </p:cNvPr>
          <p:cNvSpPr txBox="1"/>
          <p:nvPr/>
        </p:nvSpPr>
        <p:spPr>
          <a:xfrm>
            <a:off x="778782" y="5001477"/>
            <a:ext cx="3064850" cy="3108543"/>
          </a:xfrm>
          <a:prstGeom prst="rect">
            <a:avLst/>
          </a:prstGeom>
          <a:noFill/>
        </p:spPr>
        <p:txBody>
          <a:bodyPr wrap="square">
            <a:spAutoFit/>
          </a:bodyPr>
          <a:lstStyle/>
          <a:p>
            <a:r>
              <a:rPr lang="en-GB" sz="2800" b="1" dirty="0"/>
              <a:t>Active Representation:</a:t>
            </a:r>
            <a:r>
              <a:rPr lang="en-GB" sz="2800" dirty="0"/>
              <a:t> Companies and conferences must actively seek diverse speakers and leaders.</a:t>
            </a:r>
            <a:endParaRPr lang="en-GE" sz="2800" dirty="0"/>
          </a:p>
        </p:txBody>
      </p:sp>
      <p:sp>
        <p:nvSpPr>
          <p:cNvPr id="38" name="TextBox 37">
            <a:extLst>
              <a:ext uri="{FF2B5EF4-FFF2-40B4-BE49-F238E27FC236}">
                <a16:creationId xmlns:a16="http://schemas.microsoft.com/office/drawing/2014/main" id="{6B93591C-53A8-DF48-3CFA-9182FFD8EEB8}"/>
              </a:ext>
            </a:extLst>
          </p:cNvPr>
          <p:cNvSpPr txBox="1"/>
          <p:nvPr/>
        </p:nvSpPr>
        <p:spPr>
          <a:xfrm>
            <a:off x="14071858" y="6117177"/>
            <a:ext cx="3502288" cy="2677656"/>
          </a:xfrm>
          <a:prstGeom prst="rect">
            <a:avLst/>
          </a:prstGeom>
          <a:noFill/>
        </p:spPr>
        <p:txBody>
          <a:bodyPr wrap="square">
            <a:spAutoFit/>
          </a:bodyPr>
          <a:lstStyle/>
          <a:p>
            <a:r>
              <a:rPr lang="en-GB" sz="2800" b="1" dirty="0"/>
              <a:t>Encouraging Confidence:</a:t>
            </a:r>
            <a:r>
              <a:rPr lang="en-GB" sz="2800" dirty="0"/>
              <a:t> Women should be encouraged to share their knowledge without fear of judgment.</a:t>
            </a:r>
            <a:endParaRPr lang="en-GB" sz="2800" b="1" dirty="0"/>
          </a:p>
        </p:txBody>
      </p:sp>
    </p:spTree>
    <p:extLst>
      <p:ext uri="{BB962C8B-B14F-4D97-AF65-F5344CB8AC3E}">
        <p14:creationId xmlns:p14="http://schemas.microsoft.com/office/powerpoint/2010/main" val="427668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500"/>
                                        <p:tgtEl>
                                          <p:spTgt spid="38"/>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6"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04A6D-7FEC-8FA4-E197-94D1139ED9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731782-E995-4117-E1A0-C08B5A4FDD0B}"/>
              </a:ext>
            </a:extLst>
          </p:cNvPr>
          <p:cNvSpPr/>
          <p:nvPr/>
        </p:nvSpPr>
        <p:spPr>
          <a:xfrm rot="651065" flipH="1">
            <a:off x="2841280" y="3078936"/>
            <a:ext cx="6343161" cy="6670628"/>
          </a:xfrm>
          <a:custGeom>
            <a:avLst/>
            <a:gdLst/>
            <a:ahLst/>
            <a:cxnLst/>
            <a:rect l="l" t="t" r="r" b="b"/>
            <a:pathLst>
              <a:path w="6343161" h="6670628">
                <a:moveTo>
                  <a:pt x="6343160" y="0"/>
                </a:moveTo>
                <a:lnTo>
                  <a:pt x="0" y="0"/>
                </a:lnTo>
                <a:lnTo>
                  <a:pt x="0" y="6670628"/>
                </a:lnTo>
                <a:lnTo>
                  <a:pt x="6343160" y="6670628"/>
                </a:lnTo>
                <a:lnTo>
                  <a:pt x="63431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7" name="Freeform 7">
            <a:extLst>
              <a:ext uri="{FF2B5EF4-FFF2-40B4-BE49-F238E27FC236}">
                <a16:creationId xmlns:a16="http://schemas.microsoft.com/office/drawing/2014/main" id="{E0DF8FD1-D305-208A-A6D7-5AA86A934ADB}"/>
              </a:ext>
            </a:extLst>
          </p:cNvPr>
          <p:cNvSpPr/>
          <p:nvPr/>
        </p:nvSpPr>
        <p:spPr>
          <a:xfrm>
            <a:off x="16017908" y="495300"/>
            <a:ext cx="1952860" cy="1739821"/>
          </a:xfrm>
          <a:custGeom>
            <a:avLst/>
            <a:gdLst/>
            <a:ahLst/>
            <a:cxnLst/>
            <a:rect l="l" t="t" r="r" b="b"/>
            <a:pathLst>
              <a:path w="1952860" h="1739821">
                <a:moveTo>
                  <a:pt x="0" y="0"/>
                </a:moveTo>
                <a:lnTo>
                  <a:pt x="1952860" y="0"/>
                </a:lnTo>
                <a:lnTo>
                  <a:pt x="1952860" y="1739821"/>
                </a:lnTo>
                <a:lnTo>
                  <a:pt x="0" y="1739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8" name="TextBox 8">
            <a:extLst>
              <a:ext uri="{FF2B5EF4-FFF2-40B4-BE49-F238E27FC236}">
                <a16:creationId xmlns:a16="http://schemas.microsoft.com/office/drawing/2014/main" id="{2A9112DB-EFB0-9E9E-7167-D6D18848925A}"/>
              </a:ext>
            </a:extLst>
          </p:cNvPr>
          <p:cNvSpPr txBox="1"/>
          <p:nvPr/>
        </p:nvSpPr>
        <p:spPr>
          <a:xfrm>
            <a:off x="690628" y="1028700"/>
            <a:ext cx="8115300" cy="3334182"/>
          </a:xfrm>
          <a:prstGeom prst="rect">
            <a:avLst/>
          </a:prstGeom>
        </p:spPr>
        <p:txBody>
          <a:bodyPr wrap="square" lIns="0" tIns="0" rIns="0" bIns="0" rtlCol="0" anchor="t">
            <a:spAutoFit/>
          </a:bodyPr>
          <a:lstStyle/>
          <a:p>
            <a:pPr algn="l">
              <a:lnSpc>
                <a:spcPts val="8634"/>
              </a:lnSpc>
            </a:pPr>
            <a:r>
              <a:rPr lang="en-US" sz="10039" dirty="0">
                <a:solidFill>
                  <a:srgbClr val="F03A58"/>
                </a:solidFill>
                <a:latin typeface="Fredoka"/>
                <a:ea typeface="Fredoka"/>
                <a:cs typeface="Fredoka"/>
                <a:sym typeface="Fredoka"/>
              </a:rPr>
              <a:t>WHAT CAN ALLIES DO TO HELP?</a:t>
            </a:r>
          </a:p>
        </p:txBody>
      </p:sp>
      <p:grpSp>
        <p:nvGrpSpPr>
          <p:cNvPr id="15" name="Group 15">
            <a:extLst>
              <a:ext uri="{FF2B5EF4-FFF2-40B4-BE49-F238E27FC236}">
                <a16:creationId xmlns:a16="http://schemas.microsoft.com/office/drawing/2014/main" id="{1F3D4479-BB5A-304B-79F5-C7F2B8B9CCDB}"/>
              </a:ext>
            </a:extLst>
          </p:cNvPr>
          <p:cNvGrpSpPr/>
          <p:nvPr/>
        </p:nvGrpSpPr>
        <p:grpSpPr>
          <a:xfrm>
            <a:off x="7908976" y="3145252"/>
            <a:ext cx="674547" cy="674547"/>
            <a:chOff x="0" y="0"/>
            <a:chExt cx="812800" cy="812800"/>
          </a:xfrm>
        </p:grpSpPr>
        <p:sp>
          <p:nvSpPr>
            <p:cNvPr id="16" name="Freeform 16">
              <a:extLst>
                <a:ext uri="{FF2B5EF4-FFF2-40B4-BE49-F238E27FC236}">
                  <a16:creationId xmlns:a16="http://schemas.microsoft.com/office/drawing/2014/main" id="{B6C16F22-57B2-7A8A-3E81-A89522E5F24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7" name="TextBox 17">
              <a:extLst>
                <a:ext uri="{FF2B5EF4-FFF2-40B4-BE49-F238E27FC236}">
                  <a16:creationId xmlns:a16="http://schemas.microsoft.com/office/drawing/2014/main" id="{9E4288F0-B68D-42EF-9548-7F8954AC8CCA}"/>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8" name="Freeform 18">
            <a:extLst>
              <a:ext uri="{FF2B5EF4-FFF2-40B4-BE49-F238E27FC236}">
                <a16:creationId xmlns:a16="http://schemas.microsoft.com/office/drawing/2014/main" id="{3E0EB0AA-8B97-2830-0EF8-2F960DB46777}"/>
              </a:ext>
            </a:extLst>
          </p:cNvPr>
          <p:cNvSpPr/>
          <p:nvPr/>
        </p:nvSpPr>
        <p:spPr>
          <a:xfrm>
            <a:off x="8047362" y="3305516"/>
            <a:ext cx="397776" cy="354020"/>
          </a:xfrm>
          <a:custGeom>
            <a:avLst/>
            <a:gdLst/>
            <a:ahLst/>
            <a:cxnLst/>
            <a:rect l="l" t="t" r="r" b="b"/>
            <a:pathLst>
              <a:path w="397776" h="354020">
                <a:moveTo>
                  <a:pt x="0" y="0"/>
                </a:moveTo>
                <a:lnTo>
                  <a:pt x="397776" y="0"/>
                </a:lnTo>
                <a:lnTo>
                  <a:pt x="397776" y="354020"/>
                </a:lnTo>
                <a:lnTo>
                  <a:pt x="0" y="3540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19" name="Group 19">
            <a:extLst>
              <a:ext uri="{FF2B5EF4-FFF2-40B4-BE49-F238E27FC236}">
                <a16:creationId xmlns:a16="http://schemas.microsoft.com/office/drawing/2014/main" id="{35B32EAF-F178-9F35-00F0-3EB19B12FBB3}"/>
              </a:ext>
            </a:extLst>
          </p:cNvPr>
          <p:cNvGrpSpPr/>
          <p:nvPr/>
        </p:nvGrpSpPr>
        <p:grpSpPr>
          <a:xfrm>
            <a:off x="1028700" y="8583753"/>
            <a:ext cx="674547" cy="674547"/>
            <a:chOff x="0" y="0"/>
            <a:chExt cx="812800" cy="812800"/>
          </a:xfrm>
        </p:grpSpPr>
        <p:sp>
          <p:nvSpPr>
            <p:cNvPr id="20" name="Freeform 20">
              <a:extLst>
                <a:ext uri="{FF2B5EF4-FFF2-40B4-BE49-F238E27FC236}">
                  <a16:creationId xmlns:a16="http://schemas.microsoft.com/office/drawing/2014/main" id="{E865A82D-1E95-BE29-FEFB-54DFDCD0457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1" name="TextBox 21">
              <a:extLst>
                <a:ext uri="{FF2B5EF4-FFF2-40B4-BE49-F238E27FC236}">
                  <a16:creationId xmlns:a16="http://schemas.microsoft.com/office/drawing/2014/main" id="{6617C152-5336-A81C-A717-931B3F55D8ED}"/>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2" name="Freeform 22">
            <a:extLst>
              <a:ext uri="{FF2B5EF4-FFF2-40B4-BE49-F238E27FC236}">
                <a16:creationId xmlns:a16="http://schemas.microsoft.com/office/drawing/2014/main" id="{4E517B26-3056-F503-1613-CA3EA26CF13D}"/>
              </a:ext>
            </a:extLst>
          </p:cNvPr>
          <p:cNvSpPr/>
          <p:nvPr/>
        </p:nvSpPr>
        <p:spPr>
          <a:xfrm>
            <a:off x="1167086" y="8744016"/>
            <a:ext cx="397776" cy="354020"/>
          </a:xfrm>
          <a:custGeom>
            <a:avLst/>
            <a:gdLst/>
            <a:ahLst/>
            <a:cxnLst/>
            <a:rect l="l" t="t" r="r" b="b"/>
            <a:pathLst>
              <a:path w="397776" h="354020">
                <a:moveTo>
                  <a:pt x="0" y="0"/>
                </a:moveTo>
                <a:lnTo>
                  <a:pt x="397775" y="0"/>
                </a:lnTo>
                <a:lnTo>
                  <a:pt x="397775" y="354021"/>
                </a:lnTo>
                <a:lnTo>
                  <a:pt x="0" y="354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3" name="Group 10">
            <a:extLst>
              <a:ext uri="{FF2B5EF4-FFF2-40B4-BE49-F238E27FC236}">
                <a16:creationId xmlns:a16="http://schemas.microsoft.com/office/drawing/2014/main" id="{6D341005-461D-C587-B937-96A8ED0DFF95}"/>
              </a:ext>
            </a:extLst>
          </p:cNvPr>
          <p:cNvGrpSpPr/>
          <p:nvPr/>
        </p:nvGrpSpPr>
        <p:grpSpPr>
          <a:xfrm>
            <a:off x="11211155" y="1028700"/>
            <a:ext cx="4183358" cy="3119182"/>
            <a:chOff x="0" y="0"/>
            <a:chExt cx="946152" cy="630048"/>
          </a:xfrm>
        </p:grpSpPr>
        <p:sp>
          <p:nvSpPr>
            <p:cNvPr id="5" name="Freeform 11">
              <a:extLst>
                <a:ext uri="{FF2B5EF4-FFF2-40B4-BE49-F238E27FC236}">
                  <a16:creationId xmlns:a16="http://schemas.microsoft.com/office/drawing/2014/main" id="{31F5EAF1-34DE-1CEF-7E54-AFE008E76956}"/>
                </a:ext>
              </a:extLst>
            </p:cNvPr>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F03A58"/>
            </a:solidFill>
          </p:spPr>
          <p:txBody>
            <a:bodyPr/>
            <a:lstStyle/>
            <a:p>
              <a:endParaRPr lang="en-GE" dirty="0"/>
            </a:p>
          </p:txBody>
        </p:sp>
        <p:sp>
          <p:nvSpPr>
            <p:cNvPr id="6" name="TextBox 12">
              <a:extLst>
                <a:ext uri="{FF2B5EF4-FFF2-40B4-BE49-F238E27FC236}">
                  <a16:creationId xmlns:a16="http://schemas.microsoft.com/office/drawing/2014/main" id="{1FED0530-0879-384F-3A5E-FCD1B1F9B991}"/>
                </a:ext>
              </a:extLst>
            </p:cNvPr>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grpSp>
        <p:nvGrpSpPr>
          <p:cNvPr id="9" name="Group 10">
            <a:extLst>
              <a:ext uri="{FF2B5EF4-FFF2-40B4-BE49-F238E27FC236}">
                <a16:creationId xmlns:a16="http://schemas.microsoft.com/office/drawing/2014/main" id="{952059E7-C95A-A664-18D5-EA1CF1A18D75}"/>
              </a:ext>
            </a:extLst>
          </p:cNvPr>
          <p:cNvGrpSpPr/>
          <p:nvPr/>
        </p:nvGrpSpPr>
        <p:grpSpPr>
          <a:xfrm>
            <a:off x="10668000" y="5524500"/>
            <a:ext cx="5021558" cy="3866520"/>
            <a:chOff x="0" y="0"/>
            <a:chExt cx="946152" cy="630048"/>
          </a:xfrm>
        </p:grpSpPr>
        <p:sp>
          <p:nvSpPr>
            <p:cNvPr id="10" name="Freeform 11">
              <a:extLst>
                <a:ext uri="{FF2B5EF4-FFF2-40B4-BE49-F238E27FC236}">
                  <a16:creationId xmlns:a16="http://schemas.microsoft.com/office/drawing/2014/main" id="{FC650F30-19DF-BA47-E48C-B54BF887E567}"/>
                </a:ext>
              </a:extLst>
            </p:cNvPr>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F03A58"/>
            </a:solidFill>
          </p:spPr>
          <p:txBody>
            <a:bodyPr/>
            <a:lstStyle/>
            <a:p>
              <a:endParaRPr lang="en-GE" dirty="0"/>
            </a:p>
          </p:txBody>
        </p:sp>
        <p:sp>
          <p:nvSpPr>
            <p:cNvPr id="11" name="TextBox 12">
              <a:extLst>
                <a:ext uri="{FF2B5EF4-FFF2-40B4-BE49-F238E27FC236}">
                  <a16:creationId xmlns:a16="http://schemas.microsoft.com/office/drawing/2014/main" id="{B0A01C1D-EBAA-AA70-E968-CC346004F80A}"/>
                </a:ext>
              </a:extLst>
            </p:cNvPr>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grpSp>
        <p:nvGrpSpPr>
          <p:cNvPr id="12" name="Group 10">
            <a:extLst>
              <a:ext uri="{FF2B5EF4-FFF2-40B4-BE49-F238E27FC236}">
                <a16:creationId xmlns:a16="http://schemas.microsoft.com/office/drawing/2014/main" id="{97A616D9-A632-E964-1E6C-567D729AFA4E}"/>
              </a:ext>
            </a:extLst>
          </p:cNvPr>
          <p:cNvGrpSpPr/>
          <p:nvPr/>
        </p:nvGrpSpPr>
        <p:grpSpPr>
          <a:xfrm>
            <a:off x="2598442" y="4913726"/>
            <a:ext cx="4183358" cy="3119182"/>
            <a:chOff x="0" y="0"/>
            <a:chExt cx="946152" cy="630048"/>
          </a:xfrm>
        </p:grpSpPr>
        <p:sp>
          <p:nvSpPr>
            <p:cNvPr id="13" name="Freeform 11">
              <a:extLst>
                <a:ext uri="{FF2B5EF4-FFF2-40B4-BE49-F238E27FC236}">
                  <a16:creationId xmlns:a16="http://schemas.microsoft.com/office/drawing/2014/main" id="{5554E1E2-88DA-BFA1-7E73-E923B07072DB}"/>
                </a:ext>
              </a:extLst>
            </p:cNvPr>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F03A58"/>
            </a:solidFill>
          </p:spPr>
          <p:txBody>
            <a:bodyPr/>
            <a:lstStyle/>
            <a:p>
              <a:endParaRPr lang="en-GE" dirty="0"/>
            </a:p>
          </p:txBody>
        </p:sp>
        <p:sp>
          <p:nvSpPr>
            <p:cNvPr id="14" name="TextBox 12">
              <a:extLst>
                <a:ext uri="{FF2B5EF4-FFF2-40B4-BE49-F238E27FC236}">
                  <a16:creationId xmlns:a16="http://schemas.microsoft.com/office/drawing/2014/main" id="{C91E742D-9EF5-06C5-C870-1A0445E909A2}"/>
                </a:ext>
              </a:extLst>
            </p:cNvPr>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sp>
        <p:nvSpPr>
          <p:cNvPr id="24" name="TextBox 23">
            <a:extLst>
              <a:ext uri="{FF2B5EF4-FFF2-40B4-BE49-F238E27FC236}">
                <a16:creationId xmlns:a16="http://schemas.microsoft.com/office/drawing/2014/main" id="{34D5E0CB-13C1-518F-2255-E84716645106}"/>
              </a:ext>
            </a:extLst>
          </p:cNvPr>
          <p:cNvSpPr txBox="1"/>
          <p:nvPr/>
        </p:nvSpPr>
        <p:spPr>
          <a:xfrm>
            <a:off x="2982426" y="4983089"/>
            <a:ext cx="3494574" cy="2677656"/>
          </a:xfrm>
          <a:prstGeom prst="rect">
            <a:avLst/>
          </a:prstGeom>
          <a:noFill/>
        </p:spPr>
        <p:txBody>
          <a:bodyPr wrap="square">
            <a:spAutoFit/>
          </a:bodyPr>
          <a:lstStyle/>
          <a:p>
            <a:r>
              <a:rPr lang="en-GB" sz="2800" b="1" dirty="0">
                <a:solidFill>
                  <a:schemeClr val="bg1"/>
                </a:solidFill>
              </a:rPr>
              <a:t>Amplify Women’s Voices:</a:t>
            </a:r>
            <a:r>
              <a:rPr lang="en-GB" sz="2800" dirty="0">
                <a:solidFill>
                  <a:schemeClr val="bg1"/>
                </a:solidFill>
              </a:rPr>
              <a:t> Recommend female colleagues for speaking opportunities and leadership roles. </a:t>
            </a:r>
            <a:endParaRPr lang="en-GE" sz="2800" dirty="0">
              <a:solidFill>
                <a:schemeClr val="bg1"/>
              </a:solidFill>
            </a:endParaRPr>
          </a:p>
        </p:txBody>
      </p:sp>
      <p:sp>
        <p:nvSpPr>
          <p:cNvPr id="26" name="TextBox 25">
            <a:extLst>
              <a:ext uri="{FF2B5EF4-FFF2-40B4-BE49-F238E27FC236}">
                <a16:creationId xmlns:a16="http://schemas.microsoft.com/office/drawing/2014/main" id="{2EDC58E0-5B53-7134-DF94-91E7108C2FA5}"/>
              </a:ext>
            </a:extLst>
          </p:cNvPr>
          <p:cNvSpPr txBox="1"/>
          <p:nvPr/>
        </p:nvSpPr>
        <p:spPr>
          <a:xfrm>
            <a:off x="11578963" y="1634956"/>
            <a:ext cx="3695618" cy="2246769"/>
          </a:xfrm>
          <a:prstGeom prst="rect">
            <a:avLst/>
          </a:prstGeom>
          <a:noFill/>
        </p:spPr>
        <p:txBody>
          <a:bodyPr wrap="square">
            <a:spAutoFit/>
          </a:bodyPr>
          <a:lstStyle/>
          <a:p>
            <a:r>
              <a:rPr lang="en-GB" sz="2800" b="1" dirty="0">
                <a:solidFill>
                  <a:schemeClr val="bg1"/>
                </a:solidFill>
              </a:rPr>
              <a:t>Call Out Bias:</a:t>
            </a:r>
            <a:r>
              <a:rPr lang="en-GB" sz="2800" dirty="0">
                <a:solidFill>
                  <a:schemeClr val="bg1"/>
                </a:solidFill>
              </a:rPr>
              <a:t> Address dismissive or exclusionary </a:t>
            </a:r>
            <a:r>
              <a:rPr lang="en-GB" sz="2800" dirty="0" err="1">
                <a:solidFill>
                  <a:schemeClr val="bg1"/>
                </a:solidFill>
              </a:rPr>
              <a:t>behavior</a:t>
            </a:r>
            <a:r>
              <a:rPr lang="en-GB" sz="2800" dirty="0">
                <a:solidFill>
                  <a:schemeClr val="bg1"/>
                </a:solidFill>
              </a:rPr>
              <a:t> when you see it.</a:t>
            </a:r>
            <a:br>
              <a:rPr lang="en-GB" sz="2800" dirty="0">
                <a:solidFill>
                  <a:schemeClr val="bg1"/>
                </a:solidFill>
              </a:rPr>
            </a:br>
            <a:endParaRPr lang="en-GE" sz="2800" dirty="0">
              <a:solidFill>
                <a:schemeClr val="bg1"/>
              </a:solidFill>
            </a:endParaRPr>
          </a:p>
        </p:txBody>
      </p:sp>
      <p:sp>
        <p:nvSpPr>
          <p:cNvPr id="28" name="TextBox 27">
            <a:extLst>
              <a:ext uri="{FF2B5EF4-FFF2-40B4-BE49-F238E27FC236}">
                <a16:creationId xmlns:a16="http://schemas.microsoft.com/office/drawing/2014/main" id="{4EBADEB4-169D-EBF4-1542-FB73FBADEC68}"/>
              </a:ext>
            </a:extLst>
          </p:cNvPr>
          <p:cNvSpPr txBox="1"/>
          <p:nvPr/>
        </p:nvSpPr>
        <p:spPr>
          <a:xfrm>
            <a:off x="11267255" y="5730466"/>
            <a:ext cx="4071158" cy="3539430"/>
          </a:xfrm>
          <a:prstGeom prst="rect">
            <a:avLst/>
          </a:prstGeom>
          <a:noFill/>
        </p:spPr>
        <p:txBody>
          <a:bodyPr wrap="square">
            <a:spAutoFit/>
          </a:bodyPr>
          <a:lstStyle/>
          <a:p>
            <a:r>
              <a:rPr lang="en-GB" sz="2800" b="1" dirty="0">
                <a:solidFill>
                  <a:schemeClr val="bg1"/>
                </a:solidFill>
              </a:rPr>
              <a:t>Be a Support System:</a:t>
            </a:r>
            <a:r>
              <a:rPr lang="en-GB" sz="2800" dirty="0">
                <a:solidFill>
                  <a:schemeClr val="bg1"/>
                </a:solidFill>
              </a:rPr>
              <a:t> Offer encouragement, invite women into discussions, and validate their expertise, If you’re invited to speak, suggest a female co-speaker or </a:t>
            </a:r>
            <a:r>
              <a:rPr lang="en-GB" sz="2800" dirty="0" err="1">
                <a:solidFill>
                  <a:schemeClr val="bg1"/>
                </a:solidFill>
              </a:rPr>
              <a:t>panelist</a:t>
            </a:r>
            <a:r>
              <a:rPr lang="en-GB" sz="2800" dirty="0">
                <a:solidFill>
                  <a:schemeClr val="bg1"/>
                </a:solidFill>
              </a:rPr>
              <a:t>.</a:t>
            </a:r>
            <a:endParaRPr lang="en-GE" sz="2800" dirty="0">
              <a:solidFill>
                <a:schemeClr val="bg1"/>
              </a:solidFill>
            </a:endParaRPr>
          </a:p>
        </p:txBody>
      </p:sp>
    </p:spTree>
    <p:extLst>
      <p:ext uri="{BB962C8B-B14F-4D97-AF65-F5344CB8AC3E}">
        <p14:creationId xmlns:p14="http://schemas.microsoft.com/office/powerpoint/2010/main" val="258201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900" decel="100000" fill="hold"/>
                                        <p:tgtEl>
                                          <p:spTgt spid="9"/>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900" decel="100000" fill="hold"/>
                                        <p:tgtEl>
                                          <p:spTgt spid="12"/>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CF370-BF08-4D9F-2514-3ABE7EE11D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8528938-FAA7-B555-A50E-D20381AE9254}"/>
              </a:ext>
            </a:extLst>
          </p:cNvPr>
          <p:cNvSpPr/>
          <p:nvPr/>
        </p:nvSpPr>
        <p:spPr>
          <a:xfrm rot="651065" flipH="1">
            <a:off x="2841280" y="3078936"/>
            <a:ext cx="6343161" cy="6670628"/>
          </a:xfrm>
          <a:custGeom>
            <a:avLst/>
            <a:gdLst/>
            <a:ahLst/>
            <a:cxnLst/>
            <a:rect l="l" t="t" r="r" b="b"/>
            <a:pathLst>
              <a:path w="6343161" h="6670628">
                <a:moveTo>
                  <a:pt x="6343160" y="0"/>
                </a:moveTo>
                <a:lnTo>
                  <a:pt x="0" y="0"/>
                </a:lnTo>
                <a:lnTo>
                  <a:pt x="0" y="6670628"/>
                </a:lnTo>
                <a:lnTo>
                  <a:pt x="6343160" y="6670628"/>
                </a:lnTo>
                <a:lnTo>
                  <a:pt x="63431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7" name="Freeform 7">
            <a:extLst>
              <a:ext uri="{FF2B5EF4-FFF2-40B4-BE49-F238E27FC236}">
                <a16:creationId xmlns:a16="http://schemas.microsoft.com/office/drawing/2014/main" id="{D475D1BD-0AD0-1A05-195C-87A9EB507215}"/>
              </a:ext>
            </a:extLst>
          </p:cNvPr>
          <p:cNvSpPr/>
          <p:nvPr/>
        </p:nvSpPr>
        <p:spPr>
          <a:xfrm>
            <a:off x="16017908" y="495300"/>
            <a:ext cx="1952860" cy="1739821"/>
          </a:xfrm>
          <a:custGeom>
            <a:avLst/>
            <a:gdLst/>
            <a:ahLst/>
            <a:cxnLst/>
            <a:rect l="l" t="t" r="r" b="b"/>
            <a:pathLst>
              <a:path w="1952860" h="1739821">
                <a:moveTo>
                  <a:pt x="0" y="0"/>
                </a:moveTo>
                <a:lnTo>
                  <a:pt x="1952860" y="0"/>
                </a:lnTo>
                <a:lnTo>
                  <a:pt x="1952860" y="1739821"/>
                </a:lnTo>
                <a:lnTo>
                  <a:pt x="0" y="1739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8" name="TextBox 8">
            <a:extLst>
              <a:ext uri="{FF2B5EF4-FFF2-40B4-BE49-F238E27FC236}">
                <a16:creationId xmlns:a16="http://schemas.microsoft.com/office/drawing/2014/main" id="{981EFE2A-389E-C1CD-E13D-84F06E75534A}"/>
              </a:ext>
            </a:extLst>
          </p:cNvPr>
          <p:cNvSpPr txBox="1"/>
          <p:nvPr/>
        </p:nvSpPr>
        <p:spPr>
          <a:xfrm>
            <a:off x="1028700" y="2924976"/>
            <a:ext cx="8115300" cy="4437048"/>
          </a:xfrm>
          <a:prstGeom prst="rect">
            <a:avLst/>
          </a:prstGeom>
        </p:spPr>
        <p:txBody>
          <a:bodyPr wrap="square" lIns="0" tIns="0" rIns="0" bIns="0" rtlCol="0" anchor="t">
            <a:spAutoFit/>
          </a:bodyPr>
          <a:lstStyle/>
          <a:p>
            <a:pPr algn="l">
              <a:lnSpc>
                <a:spcPts val="8634"/>
              </a:lnSpc>
            </a:pPr>
            <a:r>
              <a:rPr lang="en-US" sz="10039" dirty="0">
                <a:solidFill>
                  <a:srgbClr val="F03A58"/>
                </a:solidFill>
                <a:latin typeface="Fredoka"/>
                <a:ea typeface="Fredoka"/>
                <a:cs typeface="Fredoka"/>
                <a:sym typeface="Fredoka"/>
              </a:rPr>
              <a:t>CONNECT WITH ME &amp;</a:t>
            </a:r>
            <a:br>
              <a:rPr lang="en-US" sz="10039" dirty="0">
                <a:solidFill>
                  <a:srgbClr val="F03A58"/>
                </a:solidFill>
                <a:latin typeface="Fredoka"/>
                <a:ea typeface="Fredoka"/>
                <a:cs typeface="Fredoka"/>
                <a:sym typeface="Fredoka"/>
              </a:rPr>
            </a:br>
            <a:r>
              <a:rPr lang="en-US" sz="10039" dirty="0">
                <a:solidFill>
                  <a:srgbClr val="F03A58"/>
                </a:solidFill>
                <a:latin typeface="Fredoka"/>
                <a:ea typeface="Fredoka"/>
                <a:cs typeface="Fredoka"/>
                <a:sym typeface="Fredoka"/>
              </a:rPr>
              <a:t>ASK ME QUESTIONS</a:t>
            </a:r>
          </a:p>
        </p:txBody>
      </p:sp>
      <p:grpSp>
        <p:nvGrpSpPr>
          <p:cNvPr id="15" name="Group 15">
            <a:extLst>
              <a:ext uri="{FF2B5EF4-FFF2-40B4-BE49-F238E27FC236}">
                <a16:creationId xmlns:a16="http://schemas.microsoft.com/office/drawing/2014/main" id="{296895A1-3E2C-8C36-9CCB-C4BB569E51EA}"/>
              </a:ext>
            </a:extLst>
          </p:cNvPr>
          <p:cNvGrpSpPr/>
          <p:nvPr/>
        </p:nvGrpSpPr>
        <p:grpSpPr>
          <a:xfrm>
            <a:off x="7908976" y="3145252"/>
            <a:ext cx="674547" cy="674547"/>
            <a:chOff x="0" y="0"/>
            <a:chExt cx="812800" cy="812800"/>
          </a:xfrm>
        </p:grpSpPr>
        <p:sp>
          <p:nvSpPr>
            <p:cNvPr id="16" name="Freeform 16">
              <a:extLst>
                <a:ext uri="{FF2B5EF4-FFF2-40B4-BE49-F238E27FC236}">
                  <a16:creationId xmlns:a16="http://schemas.microsoft.com/office/drawing/2014/main" id="{72B14A7F-1DEF-ADD8-803B-7F6F8CF76BF3}"/>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7" name="TextBox 17">
              <a:extLst>
                <a:ext uri="{FF2B5EF4-FFF2-40B4-BE49-F238E27FC236}">
                  <a16:creationId xmlns:a16="http://schemas.microsoft.com/office/drawing/2014/main" id="{9D9D51B1-1CC9-3566-25EE-78A8DCBC7361}"/>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8" name="Freeform 18">
            <a:extLst>
              <a:ext uri="{FF2B5EF4-FFF2-40B4-BE49-F238E27FC236}">
                <a16:creationId xmlns:a16="http://schemas.microsoft.com/office/drawing/2014/main" id="{FA963C29-17AE-6AA2-6686-7667BB6A7353}"/>
              </a:ext>
            </a:extLst>
          </p:cNvPr>
          <p:cNvSpPr/>
          <p:nvPr/>
        </p:nvSpPr>
        <p:spPr>
          <a:xfrm>
            <a:off x="8047362" y="3305516"/>
            <a:ext cx="397776" cy="354020"/>
          </a:xfrm>
          <a:custGeom>
            <a:avLst/>
            <a:gdLst/>
            <a:ahLst/>
            <a:cxnLst/>
            <a:rect l="l" t="t" r="r" b="b"/>
            <a:pathLst>
              <a:path w="397776" h="354020">
                <a:moveTo>
                  <a:pt x="0" y="0"/>
                </a:moveTo>
                <a:lnTo>
                  <a:pt x="397776" y="0"/>
                </a:lnTo>
                <a:lnTo>
                  <a:pt x="397776" y="354020"/>
                </a:lnTo>
                <a:lnTo>
                  <a:pt x="0" y="3540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19" name="Group 19">
            <a:extLst>
              <a:ext uri="{FF2B5EF4-FFF2-40B4-BE49-F238E27FC236}">
                <a16:creationId xmlns:a16="http://schemas.microsoft.com/office/drawing/2014/main" id="{16A7D61B-0754-5395-9B4E-886489E0E9CE}"/>
              </a:ext>
            </a:extLst>
          </p:cNvPr>
          <p:cNvGrpSpPr/>
          <p:nvPr/>
        </p:nvGrpSpPr>
        <p:grpSpPr>
          <a:xfrm>
            <a:off x="1028700" y="8583753"/>
            <a:ext cx="674547" cy="674547"/>
            <a:chOff x="0" y="0"/>
            <a:chExt cx="812800" cy="812800"/>
          </a:xfrm>
        </p:grpSpPr>
        <p:sp>
          <p:nvSpPr>
            <p:cNvPr id="20" name="Freeform 20">
              <a:extLst>
                <a:ext uri="{FF2B5EF4-FFF2-40B4-BE49-F238E27FC236}">
                  <a16:creationId xmlns:a16="http://schemas.microsoft.com/office/drawing/2014/main" id="{0BFF864B-CA22-FCA0-8F50-0BB67784D729}"/>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1" name="TextBox 21">
              <a:extLst>
                <a:ext uri="{FF2B5EF4-FFF2-40B4-BE49-F238E27FC236}">
                  <a16:creationId xmlns:a16="http://schemas.microsoft.com/office/drawing/2014/main" id="{0A8ACEFB-F400-B28D-D8A8-93C8AE4EFBD9}"/>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2" name="Freeform 22">
            <a:extLst>
              <a:ext uri="{FF2B5EF4-FFF2-40B4-BE49-F238E27FC236}">
                <a16:creationId xmlns:a16="http://schemas.microsoft.com/office/drawing/2014/main" id="{B2EC2C10-AC80-18C6-84FE-9D5B43644C75}"/>
              </a:ext>
            </a:extLst>
          </p:cNvPr>
          <p:cNvSpPr/>
          <p:nvPr/>
        </p:nvSpPr>
        <p:spPr>
          <a:xfrm>
            <a:off x="1167086" y="8744016"/>
            <a:ext cx="397776" cy="354020"/>
          </a:xfrm>
          <a:custGeom>
            <a:avLst/>
            <a:gdLst/>
            <a:ahLst/>
            <a:cxnLst/>
            <a:rect l="l" t="t" r="r" b="b"/>
            <a:pathLst>
              <a:path w="397776" h="354020">
                <a:moveTo>
                  <a:pt x="0" y="0"/>
                </a:moveTo>
                <a:lnTo>
                  <a:pt x="397775" y="0"/>
                </a:lnTo>
                <a:lnTo>
                  <a:pt x="397775" y="354021"/>
                </a:lnTo>
                <a:lnTo>
                  <a:pt x="0" y="354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pic>
        <p:nvPicPr>
          <p:cNvPr id="4" name="Picture 3" descr="A qr code with a black background&#10;&#10;AI-generated content may be incorrect.">
            <a:extLst>
              <a:ext uri="{FF2B5EF4-FFF2-40B4-BE49-F238E27FC236}">
                <a16:creationId xmlns:a16="http://schemas.microsoft.com/office/drawing/2014/main" id="{47976B26-9EB1-3F64-129C-4C8085A7173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55158" y="1376248"/>
            <a:ext cx="6762750" cy="6762750"/>
          </a:xfrm>
          <a:prstGeom prst="rect">
            <a:avLst/>
          </a:prstGeom>
        </p:spPr>
      </p:pic>
    </p:spTree>
    <p:extLst>
      <p:ext uri="{BB962C8B-B14F-4D97-AF65-F5344CB8AC3E}">
        <p14:creationId xmlns:p14="http://schemas.microsoft.com/office/powerpoint/2010/main" val="2270646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rot="651065" flipH="1">
            <a:off x="2841280" y="3078936"/>
            <a:ext cx="6343161" cy="6670628"/>
          </a:xfrm>
          <a:custGeom>
            <a:avLst/>
            <a:gdLst/>
            <a:ahLst/>
            <a:cxnLst/>
            <a:rect l="l" t="t" r="r" b="b"/>
            <a:pathLst>
              <a:path w="6343161" h="6670628">
                <a:moveTo>
                  <a:pt x="6343160" y="0"/>
                </a:moveTo>
                <a:lnTo>
                  <a:pt x="0" y="0"/>
                </a:lnTo>
                <a:lnTo>
                  <a:pt x="0" y="6670628"/>
                </a:lnTo>
                <a:lnTo>
                  <a:pt x="6343160" y="6670628"/>
                </a:lnTo>
                <a:lnTo>
                  <a:pt x="63431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6" name="Freeform 6"/>
          <p:cNvSpPr/>
          <p:nvPr/>
        </p:nvSpPr>
        <p:spPr>
          <a:xfrm>
            <a:off x="9411084" y="2232326"/>
            <a:ext cx="7848216" cy="9087408"/>
          </a:xfrm>
          <a:custGeom>
            <a:avLst/>
            <a:gdLst/>
            <a:ahLst/>
            <a:cxnLst/>
            <a:rect l="l" t="t" r="r" b="b"/>
            <a:pathLst>
              <a:path w="7848216" h="9087408">
                <a:moveTo>
                  <a:pt x="0" y="0"/>
                </a:moveTo>
                <a:lnTo>
                  <a:pt x="7848216" y="0"/>
                </a:lnTo>
                <a:lnTo>
                  <a:pt x="7848216" y="9087408"/>
                </a:lnTo>
                <a:lnTo>
                  <a:pt x="0" y="90874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7" name="Freeform 7"/>
          <p:cNvSpPr/>
          <p:nvPr/>
        </p:nvSpPr>
        <p:spPr>
          <a:xfrm>
            <a:off x="15306440" y="1028700"/>
            <a:ext cx="1952860" cy="1739821"/>
          </a:xfrm>
          <a:custGeom>
            <a:avLst/>
            <a:gdLst/>
            <a:ahLst/>
            <a:cxnLst/>
            <a:rect l="l" t="t" r="r" b="b"/>
            <a:pathLst>
              <a:path w="1952860" h="1739821">
                <a:moveTo>
                  <a:pt x="0" y="0"/>
                </a:moveTo>
                <a:lnTo>
                  <a:pt x="1952860" y="0"/>
                </a:lnTo>
                <a:lnTo>
                  <a:pt x="1952860" y="1739821"/>
                </a:lnTo>
                <a:lnTo>
                  <a:pt x="0" y="17398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8" name="TextBox 8"/>
          <p:cNvSpPr txBox="1"/>
          <p:nvPr/>
        </p:nvSpPr>
        <p:spPr>
          <a:xfrm>
            <a:off x="1028700" y="4423552"/>
            <a:ext cx="13610219" cy="1128450"/>
          </a:xfrm>
          <a:prstGeom prst="rect">
            <a:avLst/>
          </a:prstGeom>
        </p:spPr>
        <p:txBody>
          <a:bodyPr lIns="0" tIns="0" rIns="0" bIns="0" rtlCol="0" anchor="t">
            <a:spAutoFit/>
          </a:bodyPr>
          <a:lstStyle/>
          <a:p>
            <a:pPr algn="l">
              <a:lnSpc>
                <a:spcPts val="8634"/>
              </a:lnSpc>
            </a:pPr>
            <a:r>
              <a:rPr lang="en-US" sz="10039" dirty="0">
                <a:solidFill>
                  <a:srgbClr val="F03A58"/>
                </a:solidFill>
                <a:latin typeface="Fredoka"/>
                <a:ea typeface="Fredoka"/>
                <a:cs typeface="Fredoka"/>
                <a:sym typeface="Fredoka"/>
              </a:rPr>
              <a:t>WHO AM I?</a:t>
            </a:r>
          </a:p>
        </p:txBody>
      </p:sp>
      <p:grpSp>
        <p:nvGrpSpPr>
          <p:cNvPr id="15" name="Group 15"/>
          <p:cNvGrpSpPr/>
          <p:nvPr/>
        </p:nvGrpSpPr>
        <p:grpSpPr>
          <a:xfrm>
            <a:off x="7908976" y="3145252"/>
            <a:ext cx="674547" cy="67454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7" name="TextBox 17"/>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8" name="Freeform 18"/>
          <p:cNvSpPr/>
          <p:nvPr/>
        </p:nvSpPr>
        <p:spPr>
          <a:xfrm>
            <a:off x="8047362" y="3305516"/>
            <a:ext cx="397776" cy="354020"/>
          </a:xfrm>
          <a:custGeom>
            <a:avLst/>
            <a:gdLst/>
            <a:ahLst/>
            <a:cxnLst/>
            <a:rect l="l" t="t" r="r" b="b"/>
            <a:pathLst>
              <a:path w="397776" h="354020">
                <a:moveTo>
                  <a:pt x="0" y="0"/>
                </a:moveTo>
                <a:lnTo>
                  <a:pt x="397776" y="0"/>
                </a:lnTo>
                <a:lnTo>
                  <a:pt x="397776" y="354020"/>
                </a:lnTo>
                <a:lnTo>
                  <a:pt x="0" y="35402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grpSp>
        <p:nvGrpSpPr>
          <p:cNvPr id="19" name="Group 19"/>
          <p:cNvGrpSpPr/>
          <p:nvPr/>
        </p:nvGrpSpPr>
        <p:grpSpPr>
          <a:xfrm>
            <a:off x="1028700" y="8583753"/>
            <a:ext cx="674547" cy="674547"/>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1" name="TextBox 21"/>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2" name="Freeform 22"/>
          <p:cNvSpPr/>
          <p:nvPr/>
        </p:nvSpPr>
        <p:spPr>
          <a:xfrm>
            <a:off x="1167086" y="8744016"/>
            <a:ext cx="397776" cy="354020"/>
          </a:xfrm>
          <a:custGeom>
            <a:avLst/>
            <a:gdLst/>
            <a:ahLst/>
            <a:cxnLst/>
            <a:rect l="l" t="t" r="r" b="b"/>
            <a:pathLst>
              <a:path w="397776" h="354020">
                <a:moveTo>
                  <a:pt x="0" y="0"/>
                </a:moveTo>
                <a:lnTo>
                  <a:pt x="397775" y="0"/>
                </a:lnTo>
                <a:lnTo>
                  <a:pt x="397775" y="354021"/>
                </a:lnTo>
                <a:lnTo>
                  <a:pt x="0" y="3540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sp>
        <p:nvSpPr>
          <p:cNvPr id="23" name="TextBox 4">
            <a:extLst>
              <a:ext uri="{FF2B5EF4-FFF2-40B4-BE49-F238E27FC236}">
                <a16:creationId xmlns:a16="http://schemas.microsoft.com/office/drawing/2014/main" id="{303BCF66-416B-B25D-E493-968CD47B0D3B}"/>
              </a:ext>
            </a:extLst>
          </p:cNvPr>
          <p:cNvSpPr txBox="1"/>
          <p:nvPr/>
        </p:nvSpPr>
        <p:spPr>
          <a:xfrm>
            <a:off x="10600123" y="4423552"/>
            <a:ext cx="4081789" cy="3016210"/>
          </a:xfrm>
          <a:prstGeom prst="rect">
            <a:avLst/>
          </a:prstGeom>
        </p:spPr>
        <p:txBody>
          <a:bodyPr wrap="square" lIns="0" tIns="0" rIns="0" bIns="0" rtlCol="0" anchor="t">
            <a:spAutoFit/>
          </a:bodyPr>
          <a:lstStyle/>
          <a:p>
            <a:pPr algn="ctr"/>
            <a:r>
              <a:rPr lang="en-US" sz="2800" dirty="0">
                <a:latin typeface="Fredoka"/>
                <a:ea typeface="Fredoka"/>
                <a:cs typeface="Fredoka"/>
                <a:sym typeface="Fredoka"/>
              </a:rPr>
              <a:t>DevOps Engineer, AWS Community Builder, Rust enthusiast, Frequent Speaker, Podcast Host, and most importantly Advocate for Women in Tech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a:off x="9553402" y="1028700"/>
            <a:ext cx="7705898" cy="8229600"/>
          </a:xfrm>
          <a:custGeom>
            <a:avLst/>
            <a:gdLst/>
            <a:ahLst/>
            <a:cxnLst/>
            <a:rect l="l" t="t" r="r" b="b"/>
            <a:pathLst>
              <a:path w="7705898" h="8229600">
                <a:moveTo>
                  <a:pt x="0" y="0"/>
                </a:moveTo>
                <a:lnTo>
                  <a:pt x="7705898" y="0"/>
                </a:lnTo>
                <a:lnTo>
                  <a:pt x="7705898"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3" name="TextBox 3"/>
          <p:cNvSpPr txBox="1"/>
          <p:nvPr/>
        </p:nvSpPr>
        <p:spPr>
          <a:xfrm>
            <a:off x="1028700" y="1084815"/>
            <a:ext cx="8998480" cy="1635128"/>
          </a:xfrm>
          <a:prstGeom prst="rect">
            <a:avLst/>
          </a:prstGeom>
        </p:spPr>
        <p:txBody>
          <a:bodyPr lIns="0" tIns="0" rIns="0" bIns="0" rtlCol="0" anchor="t">
            <a:spAutoFit/>
          </a:bodyPr>
          <a:lstStyle/>
          <a:p>
            <a:pPr algn="l">
              <a:lnSpc>
                <a:spcPts val="6341"/>
              </a:lnSpc>
            </a:pPr>
            <a:r>
              <a:rPr lang="en-US" sz="7373" dirty="0">
                <a:solidFill>
                  <a:srgbClr val="F03A58"/>
                </a:solidFill>
                <a:latin typeface="Fredoka"/>
                <a:ea typeface="Fredoka"/>
                <a:cs typeface="Aharoni" panose="020F0502020204030204" pitchFamily="34" charset="0"/>
                <a:sym typeface="Fredoka"/>
              </a:rPr>
              <a:t>MY JOURNEY AS A SPEAKER</a:t>
            </a:r>
          </a:p>
        </p:txBody>
      </p:sp>
      <p:sp>
        <p:nvSpPr>
          <p:cNvPr id="5" name="Freeform 5"/>
          <p:cNvSpPr/>
          <p:nvPr/>
        </p:nvSpPr>
        <p:spPr>
          <a:xfrm>
            <a:off x="1028700" y="3652443"/>
            <a:ext cx="8214118" cy="3868103"/>
          </a:xfrm>
          <a:custGeom>
            <a:avLst/>
            <a:gdLst/>
            <a:ahLst/>
            <a:cxnLst/>
            <a:rect l="l" t="t" r="r" b="b"/>
            <a:pathLst>
              <a:path w="8214118" h="3868103">
                <a:moveTo>
                  <a:pt x="0" y="0"/>
                </a:moveTo>
                <a:lnTo>
                  <a:pt x="8214118" y="0"/>
                </a:lnTo>
                <a:lnTo>
                  <a:pt x="8214118" y="3868103"/>
                </a:lnTo>
                <a:lnTo>
                  <a:pt x="0" y="38681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grpSp>
        <p:nvGrpSpPr>
          <p:cNvPr id="6" name="Group 6"/>
          <p:cNvGrpSpPr/>
          <p:nvPr/>
        </p:nvGrpSpPr>
        <p:grpSpPr>
          <a:xfrm>
            <a:off x="480024" y="6488396"/>
            <a:ext cx="4174891" cy="3205836"/>
            <a:chOff x="0" y="0"/>
            <a:chExt cx="946152" cy="630048"/>
          </a:xfrm>
        </p:grpSpPr>
        <p:sp>
          <p:nvSpPr>
            <p:cNvPr id="7" name="Freeform 7"/>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FFFFFF"/>
            </a:solidFill>
          </p:spPr>
          <p:txBody>
            <a:bodyPr/>
            <a:lstStyle/>
            <a:p>
              <a:endParaRPr lang="en-GE"/>
            </a:p>
          </p:txBody>
        </p:sp>
        <p:sp>
          <p:nvSpPr>
            <p:cNvPr id="8" name="TextBox 8"/>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sp>
        <p:nvSpPr>
          <p:cNvPr id="9" name="TextBox 9"/>
          <p:cNvSpPr txBox="1"/>
          <p:nvPr/>
        </p:nvSpPr>
        <p:spPr>
          <a:xfrm>
            <a:off x="631662" y="7229540"/>
            <a:ext cx="4023253" cy="1723549"/>
          </a:xfrm>
          <a:prstGeom prst="rect">
            <a:avLst/>
          </a:prstGeom>
        </p:spPr>
        <p:txBody>
          <a:bodyPr wrap="square" lIns="0" tIns="0" rIns="0" bIns="0" rtlCol="0" anchor="t">
            <a:spAutoFit/>
          </a:bodyPr>
          <a:lstStyle/>
          <a:p>
            <a:pPr algn="l"/>
            <a:r>
              <a:rPr lang="en-US" sz="2800" dirty="0">
                <a:solidFill>
                  <a:srgbClr val="F03A58"/>
                </a:solidFill>
                <a:latin typeface="Fredoka"/>
                <a:ea typeface="Fredoka"/>
                <a:cs typeface="Fredoka"/>
                <a:sym typeface="Fredoka"/>
              </a:rPr>
              <a:t>SEEKING COMMUNITY: </a:t>
            </a:r>
            <a:br>
              <a:rPr lang="en-US" sz="2800" dirty="0">
                <a:solidFill>
                  <a:srgbClr val="F03A58"/>
                </a:solidFill>
                <a:latin typeface="Fredoka"/>
                <a:ea typeface="Fredoka"/>
                <a:cs typeface="Fredoka"/>
                <a:sym typeface="Fredoka"/>
              </a:rPr>
            </a:br>
            <a:r>
              <a:rPr lang="en-US" sz="2800" dirty="0">
                <a:solidFill>
                  <a:srgbClr val="F03A58"/>
                </a:solidFill>
                <a:latin typeface="Fredoka"/>
                <a:ea typeface="Fredoka"/>
                <a:cs typeface="Fredoka"/>
                <a:sym typeface="Fredoka"/>
              </a:rPr>
              <a:t>Attended conferences  to learn, connect and find other women in IT</a:t>
            </a:r>
          </a:p>
        </p:txBody>
      </p:sp>
      <p:grpSp>
        <p:nvGrpSpPr>
          <p:cNvPr id="10" name="Group 10"/>
          <p:cNvGrpSpPr/>
          <p:nvPr/>
        </p:nvGrpSpPr>
        <p:grpSpPr>
          <a:xfrm>
            <a:off x="5146114" y="5425759"/>
            <a:ext cx="4183358" cy="3119182"/>
            <a:chOff x="0" y="0"/>
            <a:chExt cx="946152" cy="630048"/>
          </a:xfrm>
        </p:grpSpPr>
        <p:sp>
          <p:nvSpPr>
            <p:cNvPr id="11" name="Freeform 11"/>
            <p:cNvSpPr/>
            <p:nvPr/>
          </p:nvSpPr>
          <p:spPr>
            <a:xfrm>
              <a:off x="0" y="0"/>
              <a:ext cx="946152" cy="630048"/>
            </a:xfrm>
            <a:custGeom>
              <a:avLst/>
              <a:gdLst/>
              <a:ahLst/>
              <a:cxnLst/>
              <a:rect l="l" t="t" r="r" b="b"/>
              <a:pathLst>
                <a:path w="946152" h="630048">
                  <a:moveTo>
                    <a:pt x="45256" y="0"/>
                  </a:moveTo>
                  <a:lnTo>
                    <a:pt x="900896" y="0"/>
                  </a:lnTo>
                  <a:cubicBezTo>
                    <a:pt x="912898" y="0"/>
                    <a:pt x="924409" y="4768"/>
                    <a:pt x="932897" y="13255"/>
                  </a:cubicBezTo>
                  <a:cubicBezTo>
                    <a:pt x="941384" y="21743"/>
                    <a:pt x="946152" y="33254"/>
                    <a:pt x="946152" y="45256"/>
                  </a:cubicBezTo>
                  <a:lnTo>
                    <a:pt x="946152" y="584792"/>
                  </a:lnTo>
                  <a:cubicBezTo>
                    <a:pt x="946152" y="596795"/>
                    <a:pt x="941384" y="608306"/>
                    <a:pt x="932897" y="616793"/>
                  </a:cubicBezTo>
                  <a:cubicBezTo>
                    <a:pt x="924409" y="625280"/>
                    <a:pt x="912898" y="630048"/>
                    <a:pt x="900896" y="630048"/>
                  </a:cubicBezTo>
                  <a:lnTo>
                    <a:pt x="45256" y="630048"/>
                  </a:lnTo>
                  <a:cubicBezTo>
                    <a:pt x="33254" y="630048"/>
                    <a:pt x="21743" y="625280"/>
                    <a:pt x="13255" y="616793"/>
                  </a:cubicBezTo>
                  <a:cubicBezTo>
                    <a:pt x="4768" y="608306"/>
                    <a:pt x="0" y="596795"/>
                    <a:pt x="0" y="584792"/>
                  </a:cubicBezTo>
                  <a:lnTo>
                    <a:pt x="0" y="45256"/>
                  </a:lnTo>
                  <a:cubicBezTo>
                    <a:pt x="0" y="33254"/>
                    <a:pt x="4768" y="21743"/>
                    <a:pt x="13255" y="13255"/>
                  </a:cubicBezTo>
                  <a:cubicBezTo>
                    <a:pt x="21743" y="4768"/>
                    <a:pt x="33254" y="0"/>
                    <a:pt x="45256" y="0"/>
                  </a:cubicBezTo>
                  <a:close/>
                </a:path>
              </a:pathLst>
            </a:custGeom>
            <a:solidFill>
              <a:srgbClr val="F03A58"/>
            </a:solidFill>
          </p:spPr>
          <p:txBody>
            <a:bodyPr/>
            <a:lstStyle/>
            <a:p>
              <a:endParaRPr lang="en-GE" dirty="0"/>
            </a:p>
          </p:txBody>
        </p:sp>
        <p:sp>
          <p:nvSpPr>
            <p:cNvPr id="12" name="TextBox 12"/>
            <p:cNvSpPr txBox="1"/>
            <p:nvPr/>
          </p:nvSpPr>
          <p:spPr>
            <a:xfrm>
              <a:off x="0" y="9525"/>
              <a:ext cx="946152" cy="620523"/>
            </a:xfrm>
            <a:prstGeom prst="rect">
              <a:avLst/>
            </a:prstGeom>
          </p:spPr>
          <p:txBody>
            <a:bodyPr lIns="50800" tIns="50800" rIns="50800" bIns="50800" rtlCol="0" anchor="ctr"/>
            <a:lstStyle/>
            <a:p>
              <a:pPr algn="ctr">
                <a:lnSpc>
                  <a:spcPts val="2286"/>
                </a:lnSpc>
              </a:pPr>
              <a:endParaRPr/>
            </a:p>
          </p:txBody>
        </p:sp>
      </p:grpSp>
      <p:sp>
        <p:nvSpPr>
          <p:cNvPr id="13" name="TextBox 13"/>
          <p:cNvSpPr txBox="1"/>
          <p:nvPr/>
        </p:nvSpPr>
        <p:spPr>
          <a:xfrm>
            <a:off x="5457137" y="6147152"/>
            <a:ext cx="4018078" cy="1723549"/>
          </a:xfrm>
          <a:prstGeom prst="rect">
            <a:avLst/>
          </a:prstGeom>
        </p:spPr>
        <p:txBody>
          <a:bodyPr wrap="square" lIns="0" tIns="0" rIns="0" bIns="0" rtlCol="0" anchor="t">
            <a:spAutoFit/>
          </a:bodyPr>
          <a:lstStyle/>
          <a:p>
            <a:pPr algn="l"/>
            <a:r>
              <a:rPr lang="en-US" sz="2800" dirty="0">
                <a:solidFill>
                  <a:srgbClr val="FFFFFF"/>
                </a:solidFill>
                <a:latin typeface="Fredoka"/>
                <a:ea typeface="Fredoka"/>
                <a:cs typeface="Fredoka"/>
                <a:sym typeface="Fredoka"/>
              </a:rPr>
              <a:t>REALIZING THE GAP:</a:t>
            </a:r>
          </a:p>
          <a:p>
            <a:pPr algn="l"/>
            <a:r>
              <a:rPr lang="en-US" sz="2800" dirty="0">
                <a:solidFill>
                  <a:srgbClr val="FFFFFF"/>
                </a:solidFill>
                <a:latin typeface="Fredoka"/>
                <a:ea typeface="Fredoka"/>
                <a:cs typeface="Fredoka"/>
                <a:sym typeface="Fredoka"/>
              </a:rPr>
              <a:t>Noticed the lack of female speakers and attendees</a:t>
            </a:r>
          </a:p>
        </p:txBody>
      </p:sp>
      <p:grpSp>
        <p:nvGrpSpPr>
          <p:cNvPr id="14" name="Group 14"/>
          <p:cNvGrpSpPr/>
          <p:nvPr/>
        </p:nvGrpSpPr>
        <p:grpSpPr>
          <a:xfrm>
            <a:off x="2504262" y="4501454"/>
            <a:ext cx="924305" cy="9243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B3A5D"/>
            </a:solidFill>
          </p:spPr>
          <p:txBody>
            <a:bodyPr/>
            <a:lstStyle/>
            <a:p>
              <a:endParaRPr lang="en-GE"/>
            </a:p>
          </p:txBody>
        </p:sp>
        <p:sp>
          <p:nvSpPr>
            <p:cNvPr id="16" name="TextBox 16"/>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7" name="Freeform 17"/>
          <p:cNvSpPr/>
          <p:nvPr/>
        </p:nvSpPr>
        <p:spPr>
          <a:xfrm>
            <a:off x="2693887" y="4721056"/>
            <a:ext cx="545056" cy="485100"/>
          </a:xfrm>
          <a:custGeom>
            <a:avLst/>
            <a:gdLst/>
            <a:ahLst/>
            <a:cxnLst/>
            <a:rect l="l" t="t" r="r" b="b"/>
            <a:pathLst>
              <a:path w="545056" h="485100">
                <a:moveTo>
                  <a:pt x="0" y="0"/>
                </a:moveTo>
                <a:lnTo>
                  <a:pt x="545056" y="0"/>
                </a:lnTo>
                <a:lnTo>
                  <a:pt x="545056" y="485100"/>
                </a:lnTo>
                <a:lnTo>
                  <a:pt x="0" y="48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18" name="Group 18"/>
          <p:cNvGrpSpPr/>
          <p:nvPr/>
        </p:nvGrpSpPr>
        <p:grpSpPr>
          <a:xfrm>
            <a:off x="14874667" y="8724396"/>
            <a:ext cx="533904" cy="53390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0" name="TextBox 20"/>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1" name="Freeform 21"/>
          <p:cNvSpPr/>
          <p:nvPr/>
        </p:nvSpPr>
        <p:spPr>
          <a:xfrm>
            <a:off x="14984200" y="8851244"/>
            <a:ext cx="314839" cy="280207"/>
          </a:xfrm>
          <a:custGeom>
            <a:avLst/>
            <a:gdLst/>
            <a:ahLst/>
            <a:cxnLst/>
            <a:rect l="l" t="t" r="r" b="b"/>
            <a:pathLst>
              <a:path w="314839" h="280207">
                <a:moveTo>
                  <a:pt x="0" y="0"/>
                </a:moveTo>
                <a:lnTo>
                  <a:pt x="314839" y="0"/>
                </a:lnTo>
                <a:lnTo>
                  <a:pt x="314839" y="280208"/>
                </a:lnTo>
                <a:lnTo>
                  <a:pt x="0" y="2802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22" name="Freeform 22"/>
          <p:cNvSpPr/>
          <p:nvPr/>
        </p:nvSpPr>
        <p:spPr>
          <a:xfrm>
            <a:off x="14937003" y="1028700"/>
            <a:ext cx="2322297" cy="2068956"/>
          </a:xfrm>
          <a:custGeom>
            <a:avLst/>
            <a:gdLst/>
            <a:ahLst/>
            <a:cxnLst/>
            <a:rect l="l" t="t" r="r" b="b"/>
            <a:pathLst>
              <a:path w="2322297" h="2068956">
                <a:moveTo>
                  <a:pt x="0" y="0"/>
                </a:moveTo>
                <a:lnTo>
                  <a:pt x="2322297" y="0"/>
                </a:lnTo>
                <a:lnTo>
                  <a:pt x="2322297" y="2068956"/>
                </a:lnTo>
                <a:lnTo>
                  <a:pt x="0" y="206895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900" decel="100000" fill="hold"/>
                                        <p:tgtEl>
                                          <p:spTgt spid="9"/>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900" decel="100000" fill="hold"/>
                                        <p:tgtEl>
                                          <p:spTgt spid="6"/>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7"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900" decel="100000" fill="hold"/>
                                        <p:tgtEl>
                                          <p:spTgt spid="13"/>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25" presetID="37"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900" decel="100000" fill="hold"/>
                                        <p:tgtEl>
                                          <p:spTgt spid="10"/>
                                        </p:tgtEl>
                                        <p:attrNameLst>
                                          <p:attrName>ppt_y</p:attrName>
                                        </p:attrNameLst>
                                      </p:cBhvr>
                                      <p:tavLst>
                                        <p:tav tm="0">
                                          <p:val>
                                            <p:strVal val="#ppt_y+1"/>
                                          </p:val>
                                        </p:tav>
                                        <p:tav tm="100000">
                                          <p:val>
                                            <p:strVal val="#ppt_y-.03"/>
                                          </p:val>
                                        </p:tav>
                                      </p:tavLst>
                                    </p:anim>
                                    <p:anim calcmode="lin" valueType="num">
                                      <p:cBhvr>
                                        <p:cTn id="3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93D547-BBFB-9F6B-B32B-E73D441CC39C}"/>
            </a:ext>
          </a:extLst>
        </p:cNvPr>
        <p:cNvGrpSpPr/>
        <p:nvPr/>
      </p:nvGrpSpPr>
      <p:grpSpPr>
        <a:xfrm>
          <a:off x="0" y="0"/>
          <a:ext cx="0" cy="0"/>
          <a:chOff x="0" y="0"/>
          <a:chExt cx="0" cy="0"/>
        </a:xfrm>
      </p:grpSpPr>
      <p:pic>
        <p:nvPicPr>
          <p:cNvPr id="1028" name="Picture 4" descr="Atlas of Georgia - Wikimedia Commons">
            <a:extLst>
              <a:ext uri="{FF2B5EF4-FFF2-40B4-BE49-F238E27FC236}">
                <a16:creationId xmlns:a16="http://schemas.microsoft.com/office/drawing/2014/main" id="{7AB93E8B-727C-7032-EEE0-BC2BF15759A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72932" y="965199"/>
            <a:ext cx="11142134" cy="83566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with long black hair&#10;&#10;AI-generated content may be incorrect.">
            <a:extLst>
              <a:ext uri="{FF2B5EF4-FFF2-40B4-BE49-F238E27FC236}">
                <a16:creationId xmlns:a16="http://schemas.microsoft.com/office/drawing/2014/main" id="{A7AD59B9-5CFC-8212-4DEA-9BEDF3B0B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75267" y="4401427"/>
            <a:ext cx="3022600" cy="2666741"/>
          </a:xfrm>
          <a:prstGeom prst="rect">
            <a:avLst/>
          </a:prstGeom>
        </p:spPr>
      </p:pic>
      <p:sp>
        <p:nvSpPr>
          <p:cNvPr id="18" name="Right Arrow 17">
            <a:extLst>
              <a:ext uri="{FF2B5EF4-FFF2-40B4-BE49-F238E27FC236}">
                <a16:creationId xmlns:a16="http://schemas.microsoft.com/office/drawing/2014/main" id="{C6B77B32-4956-A176-761B-12D7B4BBED3E}"/>
              </a:ext>
            </a:extLst>
          </p:cNvPr>
          <p:cNvSpPr/>
          <p:nvPr/>
        </p:nvSpPr>
        <p:spPr>
          <a:xfrm rot="9148983">
            <a:off x="12806217" y="6947583"/>
            <a:ext cx="964404" cy="329552"/>
          </a:xfrm>
          <a:prstGeom prst="right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E"/>
          </a:p>
        </p:txBody>
      </p:sp>
      <p:pic>
        <p:nvPicPr>
          <p:cNvPr id="1032" name="Picture 8" descr="Flag of Georgia 🇬🇪 Flag Download">
            <a:extLst>
              <a:ext uri="{FF2B5EF4-FFF2-40B4-BE49-F238E27FC236}">
                <a16:creationId xmlns:a16="http://schemas.microsoft.com/office/drawing/2014/main" id="{DB589DBB-5589-10C8-367F-C42FB7C319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22628" y="4414127"/>
            <a:ext cx="990629" cy="75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83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a:off x="3698907" y="1011224"/>
            <a:ext cx="5737459" cy="6087490"/>
          </a:xfrm>
          <a:custGeom>
            <a:avLst/>
            <a:gdLst/>
            <a:ahLst/>
            <a:cxnLst/>
            <a:rect l="l" t="t" r="r" b="b"/>
            <a:pathLst>
              <a:path w="5737459" h="6087490">
                <a:moveTo>
                  <a:pt x="0" y="0"/>
                </a:moveTo>
                <a:lnTo>
                  <a:pt x="5737459" y="0"/>
                </a:lnTo>
                <a:lnTo>
                  <a:pt x="5737459" y="6087490"/>
                </a:lnTo>
                <a:lnTo>
                  <a:pt x="0" y="6087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25" name="Freeform 6">
            <a:extLst>
              <a:ext uri="{FF2B5EF4-FFF2-40B4-BE49-F238E27FC236}">
                <a16:creationId xmlns:a16="http://schemas.microsoft.com/office/drawing/2014/main" id="{17FEA985-10EF-63F6-FF19-278D6FAAB673}"/>
              </a:ext>
            </a:extLst>
          </p:cNvPr>
          <p:cNvSpPr/>
          <p:nvPr/>
        </p:nvSpPr>
        <p:spPr>
          <a:xfrm flipH="1">
            <a:off x="5742390" y="827730"/>
            <a:ext cx="5067756" cy="9866193"/>
          </a:xfrm>
          <a:custGeom>
            <a:avLst/>
            <a:gdLst/>
            <a:ahLst/>
            <a:cxnLst/>
            <a:rect l="l" t="t" r="r" b="b"/>
            <a:pathLst>
              <a:path w="5103426" h="9848717">
                <a:moveTo>
                  <a:pt x="0" y="0"/>
                </a:moveTo>
                <a:lnTo>
                  <a:pt x="5103426" y="0"/>
                </a:lnTo>
                <a:lnTo>
                  <a:pt x="5103426" y="9848717"/>
                </a:lnTo>
                <a:lnTo>
                  <a:pt x="0" y="98487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5" name="Freeform 5"/>
          <p:cNvSpPr/>
          <p:nvPr/>
        </p:nvSpPr>
        <p:spPr>
          <a:xfrm rot="-9338367" flipH="1">
            <a:off x="12651559" y="4669689"/>
            <a:ext cx="5231839" cy="5501934"/>
          </a:xfrm>
          <a:custGeom>
            <a:avLst/>
            <a:gdLst/>
            <a:ahLst/>
            <a:cxnLst/>
            <a:rect l="l" t="t" r="r" b="b"/>
            <a:pathLst>
              <a:path w="5231839" h="5501934">
                <a:moveTo>
                  <a:pt x="5231839" y="0"/>
                </a:moveTo>
                <a:lnTo>
                  <a:pt x="0" y="0"/>
                </a:lnTo>
                <a:lnTo>
                  <a:pt x="0" y="5501934"/>
                </a:lnTo>
                <a:lnTo>
                  <a:pt x="5231839" y="5501934"/>
                </a:lnTo>
                <a:lnTo>
                  <a:pt x="523183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6" name="Freeform 6"/>
          <p:cNvSpPr/>
          <p:nvPr/>
        </p:nvSpPr>
        <p:spPr>
          <a:xfrm flipH="1">
            <a:off x="9882297" y="571500"/>
            <a:ext cx="5636658" cy="9810640"/>
          </a:xfrm>
          <a:custGeom>
            <a:avLst/>
            <a:gdLst/>
            <a:ahLst/>
            <a:cxnLst/>
            <a:rect l="l" t="t" r="r" b="b"/>
            <a:pathLst>
              <a:path w="5636658" h="9810640">
                <a:moveTo>
                  <a:pt x="5636659" y="0"/>
                </a:moveTo>
                <a:lnTo>
                  <a:pt x="0" y="0"/>
                </a:lnTo>
                <a:lnTo>
                  <a:pt x="0" y="9810640"/>
                </a:lnTo>
                <a:lnTo>
                  <a:pt x="5636659" y="9810640"/>
                </a:lnTo>
                <a:lnTo>
                  <a:pt x="563665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grpSp>
        <p:nvGrpSpPr>
          <p:cNvPr id="12" name="Group 12"/>
          <p:cNvGrpSpPr/>
          <p:nvPr/>
        </p:nvGrpSpPr>
        <p:grpSpPr>
          <a:xfrm>
            <a:off x="1456410" y="3086100"/>
            <a:ext cx="7492147" cy="2423740"/>
            <a:chOff x="0" y="0"/>
            <a:chExt cx="946152" cy="823195"/>
          </a:xfrm>
        </p:grpSpPr>
        <p:sp>
          <p:nvSpPr>
            <p:cNvPr id="13" name="Freeform 13"/>
            <p:cNvSpPr/>
            <p:nvPr/>
          </p:nvSpPr>
          <p:spPr>
            <a:xfrm>
              <a:off x="0" y="0"/>
              <a:ext cx="946152" cy="823195"/>
            </a:xfrm>
            <a:custGeom>
              <a:avLst/>
              <a:gdLst/>
              <a:ahLst/>
              <a:cxnLst/>
              <a:rect l="l" t="t" r="r" b="b"/>
              <a:pathLst>
                <a:path w="946152" h="823195">
                  <a:moveTo>
                    <a:pt x="40867" y="0"/>
                  </a:moveTo>
                  <a:lnTo>
                    <a:pt x="905285" y="0"/>
                  </a:lnTo>
                  <a:cubicBezTo>
                    <a:pt x="916124" y="0"/>
                    <a:pt x="926518" y="4306"/>
                    <a:pt x="934182" y="11970"/>
                  </a:cubicBezTo>
                  <a:cubicBezTo>
                    <a:pt x="941846" y="19634"/>
                    <a:pt x="946152" y="30028"/>
                    <a:pt x="946152" y="40867"/>
                  </a:cubicBezTo>
                  <a:lnTo>
                    <a:pt x="946152" y="782328"/>
                  </a:lnTo>
                  <a:cubicBezTo>
                    <a:pt x="946152" y="804898"/>
                    <a:pt x="927855" y="823195"/>
                    <a:pt x="905285" y="823195"/>
                  </a:cubicBezTo>
                  <a:lnTo>
                    <a:pt x="40867" y="823195"/>
                  </a:lnTo>
                  <a:cubicBezTo>
                    <a:pt x="30028" y="823195"/>
                    <a:pt x="19634" y="818889"/>
                    <a:pt x="11970" y="811225"/>
                  </a:cubicBezTo>
                  <a:cubicBezTo>
                    <a:pt x="4306" y="803561"/>
                    <a:pt x="0" y="793167"/>
                    <a:pt x="0" y="782328"/>
                  </a:cubicBezTo>
                  <a:lnTo>
                    <a:pt x="0" y="40867"/>
                  </a:lnTo>
                  <a:cubicBezTo>
                    <a:pt x="0" y="30028"/>
                    <a:pt x="4306" y="19634"/>
                    <a:pt x="11970" y="11970"/>
                  </a:cubicBezTo>
                  <a:cubicBezTo>
                    <a:pt x="19634" y="4306"/>
                    <a:pt x="30028" y="0"/>
                    <a:pt x="40867" y="0"/>
                  </a:cubicBezTo>
                  <a:close/>
                </a:path>
              </a:pathLst>
            </a:custGeom>
            <a:solidFill>
              <a:srgbClr val="F03A58"/>
            </a:solidFill>
          </p:spPr>
          <p:txBody>
            <a:bodyPr/>
            <a:lstStyle/>
            <a:p>
              <a:endParaRPr lang="en-GE"/>
            </a:p>
          </p:txBody>
        </p:sp>
        <p:sp>
          <p:nvSpPr>
            <p:cNvPr id="14" name="TextBox 14"/>
            <p:cNvSpPr txBox="1"/>
            <p:nvPr/>
          </p:nvSpPr>
          <p:spPr>
            <a:xfrm>
              <a:off x="0" y="9525"/>
              <a:ext cx="946152" cy="813670"/>
            </a:xfrm>
            <a:prstGeom prst="rect">
              <a:avLst/>
            </a:prstGeom>
          </p:spPr>
          <p:txBody>
            <a:bodyPr lIns="50800" tIns="50800" rIns="50800" bIns="50800" rtlCol="0" anchor="ctr"/>
            <a:lstStyle/>
            <a:p>
              <a:pPr algn="ctr">
                <a:lnSpc>
                  <a:spcPts val="2286"/>
                </a:lnSpc>
              </a:pPr>
              <a:endParaRPr/>
            </a:p>
          </p:txBody>
        </p:sp>
      </p:grpSp>
      <p:sp>
        <p:nvSpPr>
          <p:cNvPr id="16" name="TextBox 16"/>
          <p:cNvSpPr txBox="1"/>
          <p:nvPr/>
        </p:nvSpPr>
        <p:spPr>
          <a:xfrm>
            <a:off x="2219412" y="3234774"/>
            <a:ext cx="6704276" cy="2154436"/>
          </a:xfrm>
          <a:prstGeom prst="rect">
            <a:avLst/>
          </a:prstGeom>
        </p:spPr>
        <p:txBody>
          <a:bodyPr wrap="square" lIns="0" tIns="0" rIns="0" bIns="0" rtlCol="0" anchor="t">
            <a:spAutoFit/>
          </a:bodyPr>
          <a:lstStyle/>
          <a:p>
            <a:pPr algn="l"/>
            <a:r>
              <a:rPr lang="en-US" sz="2800" dirty="0">
                <a:solidFill>
                  <a:srgbClr val="FFFFFF"/>
                </a:solidFill>
                <a:latin typeface="Fredoka"/>
                <a:ea typeface="Fredoka"/>
                <a:cs typeface="Fredoka"/>
                <a:sym typeface="Fredoka"/>
              </a:rPr>
              <a:t>SHE DIDN’T LEAVE BECAUSE SHE WASN’T CAPABLE</a:t>
            </a:r>
          </a:p>
          <a:p>
            <a:pPr algn="l"/>
            <a:endParaRPr lang="en-US" sz="2800" dirty="0">
              <a:solidFill>
                <a:srgbClr val="FFFFFF"/>
              </a:solidFill>
              <a:latin typeface="Fredoka"/>
              <a:ea typeface="Fredoka"/>
              <a:cs typeface="Fredoka"/>
              <a:sym typeface="Fredoka"/>
            </a:endParaRPr>
          </a:p>
          <a:p>
            <a:pPr algn="l"/>
            <a:r>
              <a:rPr lang="en-US" sz="2800" dirty="0">
                <a:solidFill>
                  <a:srgbClr val="FFFFFF"/>
                </a:solidFill>
                <a:latin typeface="Fredoka"/>
                <a:ea typeface="Fredoka"/>
                <a:cs typeface="Fredoka"/>
                <a:sym typeface="Fredoka"/>
              </a:rPr>
              <a:t>SHE LEFT BECAUSE SOCIETY EXPECTER HER TO</a:t>
            </a:r>
          </a:p>
        </p:txBody>
      </p:sp>
      <p:sp>
        <p:nvSpPr>
          <p:cNvPr id="24" name="Freeform 24"/>
          <p:cNvSpPr/>
          <p:nvPr/>
        </p:nvSpPr>
        <p:spPr>
          <a:xfrm>
            <a:off x="15301250" y="1176836"/>
            <a:ext cx="367676" cy="327232"/>
          </a:xfrm>
          <a:custGeom>
            <a:avLst/>
            <a:gdLst/>
            <a:ahLst/>
            <a:cxnLst/>
            <a:rect l="l" t="t" r="r" b="b"/>
            <a:pathLst>
              <a:path w="367676" h="327232">
                <a:moveTo>
                  <a:pt x="0" y="0"/>
                </a:moveTo>
                <a:lnTo>
                  <a:pt x="367676" y="0"/>
                </a:lnTo>
                <a:lnTo>
                  <a:pt x="367676" y="327232"/>
                </a:lnTo>
                <a:lnTo>
                  <a:pt x="0" y="3272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E"/>
          </a:p>
        </p:txBody>
      </p:sp>
      <p:sp>
        <p:nvSpPr>
          <p:cNvPr id="29" name="TextBox 3">
            <a:extLst>
              <a:ext uri="{FF2B5EF4-FFF2-40B4-BE49-F238E27FC236}">
                <a16:creationId xmlns:a16="http://schemas.microsoft.com/office/drawing/2014/main" id="{98F85156-6ABD-66D6-70A5-AFDD8F6570D9}"/>
              </a:ext>
            </a:extLst>
          </p:cNvPr>
          <p:cNvSpPr txBox="1"/>
          <p:nvPr/>
        </p:nvSpPr>
        <p:spPr>
          <a:xfrm>
            <a:off x="437886" y="748708"/>
            <a:ext cx="8998480" cy="1635128"/>
          </a:xfrm>
          <a:prstGeom prst="rect">
            <a:avLst/>
          </a:prstGeom>
        </p:spPr>
        <p:txBody>
          <a:bodyPr lIns="0" tIns="0" rIns="0" bIns="0" rtlCol="0" anchor="t">
            <a:spAutoFit/>
          </a:bodyPr>
          <a:lstStyle/>
          <a:p>
            <a:pPr algn="l">
              <a:lnSpc>
                <a:spcPts val="6341"/>
              </a:lnSpc>
            </a:pPr>
            <a:r>
              <a:rPr lang="en-US" sz="7373" dirty="0">
                <a:solidFill>
                  <a:srgbClr val="F03A58"/>
                </a:solidFill>
                <a:latin typeface="Fredoka"/>
                <a:ea typeface="Fredoka"/>
                <a:cs typeface="Aharoni" panose="020F0502020204030204" pitchFamily="34" charset="0"/>
                <a:sym typeface="Fredoka"/>
              </a:rPr>
              <a:t>GROWING UP</a:t>
            </a:r>
          </a:p>
          <a:p>
            <a:pPr algn="l">
              <a:lnSpc>
                <a:spcPts val="6341"/>
              </a:lnSpc>
            </a:pPr>
            <a:r>
              <a:rPr lang="en-US" sz="7373" dirty="0">
                <a:solidFill>
                  <a:srgbClr val="F03A58"/>
                </a:solidFill>
                <a:latin typeface="Fredoka"/>
                <a:ea typeface="Fredoka"/>
                <a:cs typeface="Aharoni" panose="020F0502020204030204" pitchFamily="34" charset="0"/>
                <a:sym typeface="Fredoka"/>
              </a:rPr>
              <a:t>IN GEORGIA</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5"/>
                                        </p:tgtEl>
                                      </p:cBhvr>
                                    </p:animEffect>
                                    <p:set>
                                      <p:cBhvr>
                                        <p:cTn id="7" dur="1" fill="hold">
                                          <p:stCondLst>
                                            <p:cond delay="499"/>
                                          </p:stCondLst>
                                        </p:cTn>
                                        <p:tgtEl>
                                          <p:spTgt spid="2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a:extLst>
            <a:ext uri="{FF2B5EF4-FFF2-40B4-BE49-F238E27FC236}">
              <a16:creationId xmlns:a16="http://schemas.microsoft.com/office/drawing/2014/main" id="{C164D5D1-761D-BA87-5A59-86FF00EC12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7A4D6CD-D0D6-467F-ABE1-4EABCC29D17F}"/>
              </a:ext>
            </a:extLst>
          </p:cNvPr>
          <p:cNvSpPr/>
          <p:nvPr/>
        </p:nvSpPr>
        <p:spPr>
          <a:xfrm>
            <a:off x="3698907" y="1011224"/>
            <a:ext cx="5737459" cy="6087490"/>
          </a:xfrm>
          <a:custGeom>
            <a:avLst/>
            <a:gdLst/>
            <a:ahLst/>
            <a:cxnLst/>
            <a:rect l="l" t="t" r="r" b="b"/>
            <a:pathLst>
              <a:path w="5737459" h="6087490">
                <a:moveTo>
                  <a:pt x="0" y="0"/>
                </a:moveTo>
                <a:lnTo>
                  <a:pt x="5737459" y="0"/>
                </a:lnTo>
                <a:lnTo>
                  <a:pt x="5737459" y="6087490"/>
                </a:lnTo>
                <a:lnTo>
                  <a:pt x="0" y="6087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5" name="Freeform 5">
            <a:extLst>
              <a:ext uri="{FF2B5EF4-FFF2-40B4-BE49-F238E27FC236}">
                <a16:creationId xmlns:a16="http://schemas.microsoft.com/office/drawing/2014/main" id="{BCF07944-21FC-71A9-E2DC-4A86CEF56052}"/>
              </a:ext>
            </a:extLst>
          </p:cNvPr>
          <p:cNvSpPr/>
          <p:nvPr/>
        </p:nvSpPr>
        <p:spPr>
          <a:xfrm rot="-9338367" flipH="1">
            <a:off x="12651559" y="4669689"/>
            <a:ext cx="5231839" cy="5501934"/>
          </a:xfrm>
          <a:custGeom>
            <a:avLst/>
            <a:gdLst/>
            <a:ahLst/>
            <a:cxnLst/>
            <a:rect l="l" t="t" r="r" b="b"/>
            <a:pathLst>
              <a:path w="5231839" h="5501934">
                <a:moveTo>
                  <a:pt x="5231839" y="0"/>
                </a:moveTo>
                <a:lnTo>
                  <a:pt x="0" y="0"/>
                </a:lnTo>
                <a:lnTo>
                  <a:pt x="0" y="5501934"/>
                </a:lnTo>
                <a:lnTo>
                  <a:pt x="5231839" y="5501934"/>
                </a:lnTo>
                <a:lnTo>
                  <a:pt x="5231839"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6" name="Freeform 6">
            <a:extLst>
              <a:ext uri="{FF2B5EF4-FFF2-40B4-BE49-F238E27FC236}">
                <a16:creationId xmlns:a16="http://schemas.microsoft.com/office/drawing/2014/main" id="{BAAF5A18-C267-0DB2-167B-136915524963}"/>
              </a:ext>
            </a:extLst>
          </p:cNvPr>
          <p:cNvSpPr/>
          <p:nvPr/>
        </p:nvSpPr>
        <p:spPr>
          <a:xfrm>
            <a:off x="394051" y="876300"/>
            <a:ext cx="5425600" cy="9599516"/>
          </a:xfrm>
          <a:custGeom>
            <a:avLst/>
            <a:gdLst/>
            <a:ahLst/>
            <a:cxnLst/>
            <a:rect l="l" t="t" r="r" b="b"/>
            <a:pathLst>
              <a:path w="5636658" h="9810640">
                <a:moveTo>
                  <a:pt x="5636659" y="0"/>
                </a:moveTo>
                <a:lnTo>
                  <a:pt x="0" y="0"/>
                </a:lnTo>
                <a:lnTo>
                  <a:pt x="0" y="9810640"/>
                </a:lnTo>
                <a:lnTo>
                  <a:pt x="5636659" y="9810640"/>
                </a:lnTo>
                <a:lnTo>
                  <a:pt x="5636659"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7" name="Group 7">
            <a:extLst>
              <a:ext uri="{FF2B5EF4-FFF2-40B4-BE49-F238E27FC236}">
                <a16:creationId xmlns:a16="http://schemas.microsoft.com/office/drawing/2014/main" id="{13C8E0D2-A5AB-299B-42C9-EFC7D02555BF}"/>
              </a:ext>
            </a:extLst>
          </p:cNvPr>
          <p:cNvGrpSpPr/>
          <p:nvPr/>
        </p:nvGrpSpPr>
        <p:grpSpPr>
          <a:xfrm>
            <a:off x="10363200" y="7156275"/>
            <a:ext cx="6666478" cy="2291755"/>
            <a:chOff x="0" y="0"/>
            <a:chExt cx="1755780" cy="603590"/>
          </a:xfrm>
        </p:grpSpPr>
        <p:sp>
          <p:nvSpPr>
            <p:cNvPr id="8" name="Freeform 8">
              <a:extLst>
                <a:ext uri="{FF2B5EF4-FFF2-40B4-BE49-F238E27FC236}">
                  <a16:creationId xmlns:a16="http://schemas.microsoft.com/office/drawing/2014/main" id="{3D8266D2-6DF5-E208-81B5-D4686018FA9D}"/>
                </a:ext>
              </a:extLst>
            </p:cNvPr>
            <p:cNvSpPr/>
            <p:nvPr/>
          </p:nvSpPr>
          <p:spPr>
            <a:xfrm>
              <a:off x="0" y="0"/>
              <a:ext cx="1755780" cy="603590"/>
            </a:xfrm>
            <a:custGeom>
              <a:avLst/>
              <a:gdLst/>
              <a:ahLst/>
              <a:cxnLst/>
              <a:rect l="l" t="t" r="r" b="b"/>
              <a:pathLst>
                <a:path w="1755780" h="603590">
                  <a:moveTo>
                    <a:pt x="24388" y="0"/>
                  </a:moveTo>
                  <a:lnTo>
                    <a:pt x="1731393" y="0"/>
                  </a:lnTo>
                  <a:cubicBezTo>
                    <a:pt x="1744862" y="0"/>
                    <a:pt x="1755780" y="10919"/>
                    <a:pt x="1755780" y="24388"/>
                  </a:cubicBezTo>
                  <a:lnTo>
                    <a:pt x="1755780" y="579202"/>
                  </a:lnTo>
                  <a:cubicBezTo>
                    <a:pt x="1755780" y="592671"/>
                    <a:pt x="1744862" y="603590"/>
                    <a:pt x="1731393" y="603590"/>
                  </a:cubicBezTo>
                  <a:lnTo>
                    <a:pt x="24388" y="603590"/>
                  </a:lnTo>
                  <a:cubicBezTo>
                    <a:pt x="10919" y="603590"/>
                    <a:pt x="0" y="592671"/>
                    <a:pt x="0" y="579202"/>
                  </a:cubicBezTo>
                  <a:lnTo>
                    <a:pt x="0" y="24388"/>
                  </a:lnTo>
                  <a:cubicBezTo>
                    <a:pt x="0" y="10919"/>
                    <a:pt x="10919" y="0"/>
                    <a:pt x="24388" y="0"/>
                  </a:cubicBezTo>
                  <a:close/>
                </a:path>
              </a:pathLst>
            </a:custGeom>
            <a:solidFill>
              <a:srgbClr val="FFFFFF"/>
            </a:solidFill>
          </p:spPr>
          <p:txBody>
            <a:bodyPr/>
            <a:lstStyle/>
            <a:p>
              <a:endParaRPr lang="en-GE"/>
            </a:p>
          </p:txBody>
        </p:sp>
        <p:sp>
          <p:nvSpPr>
            <p:cNvPr id="9" name="TextBox 9">
              <a:extLst>
                <a:ext uri="{FF2B5EF4-FFF2-40B4-BE49-F238E27FC236}">
                  <a16:creationId xmlns:a16="http://schemas.microsoft.com/office/drawing/2014/main" id="{DBE92F33-FC0B-D992-CA70-63F44BFA68CF}"/>
                </a:ext>
              </a:extLst>
            </p:cNvPr>
            <p:cNvSpPr txBox="1"/>
            <p:nvPr/>
          </p:nvSpPr>
          <p:spPr>
            <a:xfrm>
              <a:off x="0" y="9525"/>
              <a:ext cx="1755780" cy="594065"/>
            </a:xfrm>
            <a:prstGeom prst="rect">
              <a:avLst/>
            </a:prstGeom>
          </p:spPr>
          <p:txBody>
            <a:bodyPr lIns="50800" tIns="50800" rIns="50800" bIns="50800" rtlCol="0" anchor="ctr"/>
            <a:lstStyle/>
            <a:p>
              <a:pPr algn="ctr">
                <a:lnSpc>
                  <a:spcPts val="2286"/>
                </a:lnSpc>
              </a:pPr>
              <a:endParaRPr/>
            </a:p>
          </p:txBody>
        </p:sp>
      </p:grpSp>
      <p:sp>
        <p:nvSpPr>
          <p:cNvPr id="15" name="TextBox 15">
            <a:extLst>
              <a:ext uri="{FF2B5EF4-FFF2-40B4-BE49-F238E27FC236}">
                <a16:creationId xmlns:a16="http://schemas.microsoft.com/office/drawing/2014/main" id="{B442ADA3-EE4E-1AD7-40D2-E72DC42C7760}"/>
              </a:ext>
            </a:extLst>
          </p:cNvPr>
          <p:cNvSpPr txBox="1"/>
          <p:nvPr/>
        </p:nvSpPr>
        <p:spPr>
          <a:xfrm>
            <a:off x="11506200" y="7440377"/>
            <a:ext cx="4638441" cy="1723549"/>
          </a:xfrm>
          <a:prstGeom prst="rect">
            <a:avLst/>
          </a:prstGeom>
        </p:spPr>
        <p:txBody>
          <a:bodyPr wrap="square" lIns="0" tIns="0" rIns="0" bIns="0" rtlCol="0" anchor="t">
            <a:spAutoFit/>
          </a:bodyPr>
          <a:lstStyle/>
          <a:p>
            <a:pPr algn="l"/>
            <a:r>
              <a:rPr lang="en-US" sz="2800" dirty="0">
                <a:solidFill>
                  <a:srgbClr val="1B3A5D"/>
                </a:solidFill>
                <a:latin typeface="Fredoka"/>
                <a:ea typeface="Fredoka"/>
                <a:cs typeface="Fredoka"/>
                <a:sym typeface="Fredoka"/>
              </a:rPr>
              <a:t>BIAS ISN’T ALWAYS HIDDEN.</a:t>
            </a:r>
          </a:p>
          <a:p>
            <a:pPr algn="l"/>
            <a:r>
              <a:rPr lang="en-US" sz="2800" dirty="0">
                <a:solidFill>
                  <a:srgbClr val="1B3A5D"/>
                </a:solidFill>
                <a:latin typeface="Fredoka"/>
                <a:ea typeface="Fredoka"/>
                <a:cs typeface="Fredoka"/>
                <a:sym typeface="Fredoka"/>
              </a:rPr>
              <a:t>SOMETIMES IT IS RIGHT IN FRONT OF YOUR FACE.</a:t>
            </a:r>
          </a:p>
        </p:txBody>
      </p:sp>
      <p:grpSp>
        <p:nvGrpSpPr>
          <p:cNvPr id="21" name="Group 21">
            <a:extLst>
              <a:ext uri="{FF2B5EF4-FFF2-40B4-BE49-F238E27FC236}">
                <a16:creationId xmlns:a16="http://schemas.microsoft.com/office/drawing/2014/main" id="{36813745-DD18-7E08-EC2F-0DA66B42F1BB}"/>
              </a:ext>
            </a:extLst>
          </p:cNvPr>
          <p:cNvGrpSpPr/>
          <p:nvPr/>
        </p:nvGrpSpPr>
        <p:grpSpPr>
          <a:xfrm>
            <a:off x="15173336" y="501530"/>
            <a:ext cx="623504" cy="623504"/>
            <a:chOff x="0" y="0"/>
            <a:chExt cx="812800" cy="812800"/>
          </a:xfrm>
        </p:grpSpPr>
        <p:sp>
          <p:nvSpPr>
            <p:cNvPr id="22" name="Freeform 22">
              <a:extLst>
                <a:ext uri="{FF2B5EF4-FFF2-40B4-BE49-F238E27FC236}">
                  <a16:creationId xmlns:a16="http://schemas.microsoft.com/office/drawing/2014/main" id="{C14CDA23-B236-9F69-4C65-2D36D77C359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3" name="TextBox 23">
              <a:extLst>
                <a:ext uri="{FF2B5EF4-FFF2-40B4-BE49-F238E27FC236}">
                  <a16:creationId xmlns:a16="http://schemas.microsoft.com/office/drawing/2014/main" id="{B2A55FBD-7FB3-0B54-6076-76614E593675}"/>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4" name="Freeform 24">
            <a:extLst>
              <a:ext uri="{FF2B5EF4-FFF2-40B4-BE49-F238E27FC236}">
                <a16:creationId xmlns:a16="http://schemas.microsoft.com/office/drawing/2014/main" id="{00C40EED-3D4A-0E6C-5DA3-AA1F0F61C76E}"/>
              </a:ext>
            </a:extLst>
          </p:cNvPr>
          <p:cNvSpPr/>
          <p:nvPr/>
        </p:nvSpPr>
        <p:spPr>
          <a:xfrm>
            <a:off x="15301250" y="683992"/>
            <a:ext cx="367676" cy="327232"/>
          </a:xfrm>
          <a:custGeom>
            <a:avLst/>
            <a:gdLst/>
            <a:ahLst/>
            <a:cxnLst/>
            <a:rect l="l" t="t" r="r" b="b"/>
            <a:pathLst>
              <a:path w="367676" h="327232">
                <a:moveTo>
                  <a:pt x="0" y="0"/>
                </a:moveTo>
                <a:lnTo>
                  <a:pt x="367676" y="0"/>
                </a:lnTo>
                <a:lnTo>
                  <a:pt x="367676" y="327232"/>
                </a:lnTo>
                <a:lnTo>
                  <a:pt x="0" y="3272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pic>
        <p:nvPicPr>
          <p:cNvPr id="27" name="Picture 26" descr="A card with a picture of a person&#10;&#10;AI-generated content may be incorrect.">
            <a:extLst>
              <a:ext uri="{FF2B5EF4-FFF2-40B4-BE49-F238E27FC236}">
                <a16:creationId xmlns:a16="http://schemas.microsoft.com/office/drawing/2014/main" id="{6C07B682-A3F5-9462-7DE6-96976512854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32650" y="2425981"/>
            <a:ext cx="8202890" cy="4606325"/>
          </a:xfrm>
          <a:prstGeom prst="rect">
            <a:avLst/>
          </a:prstGeom>
        </p:spPr>
      </p:pic>
      <p:sp>
        <p:nvSpPr>
          <p:cNvPr id="28" name="TextBox 3">
            <a:extLst>
              <a:ext uri="{FF2B5EF4-FFF2-40B4-BE49-F238E27FC236}">
                <a16:creationId xmlns:a16="http://schemas.microsoft.com/office/drawing/2014/main" id="{98F85156-6ABD-66D6-70A5-AFDD8F6570D9}"/>
              </a:ext>
            </a:extLst>
          </p:cNvPr>
          <p:cNvSpPr txBox="1"/>
          <p:nvPr/>
        </p:nvSpPr>
        <p:spPr>
          <a:xfrm>
            <a:off x="5528849" y="598481"/>
            <a:ext cx="8998480" cy="163512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6341"/>
              </a:lnSpc>
            </a:pPr>
            <a:r>
              <a:rPr lang="en-US" sz="7373" dirty="0">
                <a:solidFill>
                  <a:srgbClr val="F03A58"/>
                </a:solidFill>
                <a:latin typeface="Fredoka"/>
                <a:ea typeface="Fredoka"/>
                <a:cs typeface="Aharoni" panose="020F0502020204030204" pitchFamily="34" charset="0"/>
                <a:sym typeface="Fredoka"/>
              </a:rPr>
              <a:t>REALITY OF WOMEN IN TECH</a:t>
            </a:r>
          </a:p>
        </p:txBody>
      </p:sp>
    </p:spTree>
    <p:extLst>
      <p:ext uri="{BB962C8B-B14F-4D97-AF65-F5344CB8AC3E}">
        <p14:creationId xmlns:p14="http://schemas.microsoft.com/office/powerpoint/2010/main" val="1544379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a:off x="7530190" y="611554"/>
            <a:ext cx="8214118" cy="3868103"/>
          </a:xfrm>
          <a:custGeom>
            <a:avLst/>
            <a:gdLst/>
            <a:ahLst/>
            <a:cxnLst/>
            <a:rect l="l" t="t" r="r" b="b"/>
            <a:pathLst>
              <a:path w="8214118" h="3868103">
                <a:moveTo>
                  <a:pt x="0" y="0"/>
                </a:moveTo>
                <a:lnTo>
                  <a:pt x="8214118" y="0"/>
                </a:lnTo>
                <a:lnTo>
                  <a:pt x="8214118" y="3868103"/>
                </a:lnTo>
                <a:lnTo>
                  <a:pt x="0" y="386810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3" name="Freeform 3"/>
          <p:cNvSpPr/>
          <p:nvPr/>
        </p:nvSpPr>
        <p:spPr>
          <a:xfrm>
            <a:off x="9086089" y="1257300"/>
            <a:ext cx="9672999" cy="10969381"/>
          </a:xfrm>
          <a:custGeom>
            <a:avLst/>
            <a:gdLst/>
            <a:ahLst/>
            <a:cxnLst/>
            <a:rect l="l" t="t" r="r" b="b"/>
            <a:pathLst>
              <a:path w="9672999" h="10969381">
                <a:moveTo>
                  <a:pt x="0" y="0"/>
                </a:moveTo>
                <a:lnTo>
                  <a:pt x="9672999" y="0"/>
                </a:lnTo>
                <a:lnTo>
                  <a:pt x="9672999" y="10969381"/>
                </a:lnTo>
                <a:lnTo>
                  <a:pt x="0" y="1096938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dirty="0"/>
          </a:p>
        </p:txBody>
      </p:sp>
      <p:grpSp>
        <p:nvGrpSpPr>
          <p:cNvPr id="5" name="Group 5"/>
          <p:cNvGrpSpPr/>
          <p:nvPr/>
        </p:nvGrpSpPr>
        <p:grpSpPr>
          <a:xfrm>
            <a:off x="1141128" y="862256"/>
            <a:ext cx="7774271" cy="7651146"/>
            <a:chOff x="0" y="0"/>
            <a:chExt cx="1905823" cy="582851"/>
          </a:xfrm>
        </p:grpSpPr>
        <p:sp>
          <p:nvSpPr>
            <p:cNvPr id="6" name="Freeform 6"/>
            <p:cNvSpPr/>
            <p:nvPr/>
          </p:nvSpPr>
          <p:spPr>
            <a:xfrm>
              <a:off x="0" y="0"/>
              <a:ext cx="1905823" cy="582851"/>
            </a:xfrm>
            <a:custGeom>
              <a:avLst/>
              <a:gdLst/>
              <a:ahLst/>
              <a:cxnLst/>
              <a:rect l="l" t="t" r="r" b="b"/>
              <a:pathLst>
                <a:path w="1905823" h="582851">
                  <a:moveTo>
                    <a:pt x="22468" y="0"/>
                  </a:moveTo>
                  <a:lnTo>
                    <a:pt x="1883355" y="0"/>
                  </a:lnTo>
                  <a:cubicBezTo>
                    <a:pt x="1895764" y="0"/>
                    <a:pt x="1905823" y="10059"/>
                    <a:pt x="1905823" y="22468"/>
                  </a:cubicBezTo>
                  <a:lnTo>
                    <a:pt x="1905823" y="560384"/>
                  </a:lnTo>
                  <a:cubicBezTo>
                    <a:pt x="1905823" y="572792"/>
                    <a:pt x="1895764" y="582851"/>
                    <a:pt x="1883355" y="582851"/>
                  </a:cubicBezTo>
                  <a:lnTo>
                    <a:pt x="22468" y="582851"/>
                  </a:lnTo>
                  <a:cubicBezTo>
                    <a:pt x="10059" y="582851"/>
                    <a:pt x="0" y="572792"/>
                    <a:pt x="0" y="560384"/>
                  </a:cubicBezTo>
                  <a:lnTo>
                    <a:pt x="0" y="22468"/>
                  </a:lnTo>
                  <a:cubicBezTo>
                    <a:pt x="0" y="10059"/>
                    <a:pt x="10059" y="0"/>
                    <a:pt x="22468" y="0"/>
                  </a:cubicBezTo>
                  <a:close/>
                </a:path>
              </a:pathLst>
            </a:custGeom>
            <a:solidFill>
              <a:srgbClr val="FFFFFF"/>
            </a:solidFill>
          </p:spPr>
          <p:txBody>
            <a:bodyPr/>
            <a:lstStyle/>
            <a:p>
              <a:endParaRPr lang="en-GE" dirty="0"/>
            </a:p>
          </p:txBody>
        </p:sp>
        <p:sp>
          <p:nvSpPr>
            <p:cNvPr id="7" name="TextBox 7"/>
            <p:cNvSpPr txBox="1"/>
            <p:nvPr/>
          </p:nvSpPr>
          <p:spPr>
            <a:xfrm>
              <a:off x="0" y="9525"/>
              <a:ext cx="1905823" cy="573326"/>
            </a:xfrm>
            <a:prstGeom prst="rect">
              <a:avLst/>
            </a:prstGeom>
          </p:spPr>
          <p:txBody>
            <a:bodyPr lIns="50800" tIns="50800" rIns="50800" bIns="50800" rtlCol="0" anchor="ctr"/>
            <a:lstStyle/>
            <a:p>
              <a:pPr algn="ctr">
                <a:lnSpc>
                  <a:spcPts val="2286"/>
                </a:lnSpc>
              </a:pPr>
              <a:endParaRPr/>
            </a:p>
          </p:txBody>
        </p:sp>
      </p:grpSp>
      <p:sp>
        <p:nvSpPr>
          <p:cNvPr id="8" name="TextBox 8"/>
          <p:cNvSpPr txBox="1"/>
          <p:nvPr/>
        </p:nvSpPr>
        <p:spPr>
          <a:xfrm>
            <a:off x="1405066" y="1245167"/>
            <a:ext cx="7510333" cy="1199431"/>
          </a:xfrm>
          <a:prstGeom prst="rect">
            <a:avLst/>
          </a:prstGeom>
        </p:spPr>
        <p:txBody>
          <a:bodyPr wrap="square" lIns="0" tIns="0" rIns="0" bIns="0" rtlCol="0" anchor="t">
            <a:spAutoFit/>
          </a:bodyPr>
          <a:lstStyle/>
          <a:p>
            <a:pPr algn="l">
              <a:lnSpc>
                <a:spcPts val="1935"/>
              </a:lnSpc>
            </a:pPr>
            <a:r>
              <a:rPr lang="en-US" sz="2400" dirty="0">
                <a:solidFill>
                  <a:srgbClr val="1B3A5D"/>
                </a:solidFill>
                <a:latin typeface="Fredoka"/>
                <a:ea typeface="Fredoka"/>
                <a:cs typeface="Fredoka"/>
                <a:sym typeface="Fredoka"/>
              </a:rPr>
              <a:t>THE GLOBAL SURBEY FIND THAT 87 PERCENT BELIEVE WOMEN ARE UNDERREPRESENTED IN THE IT SECTOR</a:t>
            </a:r>
          </a:p>
          <a:p>
            <a:pPr algn="l">
              <a:lnSpc>
                <a:spcPts val="1935"/>
              </a:lnSpc>
            </a:pPr>
            <a:r>
              <a:rPr lang="en-US" sz="1200" dirty="0">
                <a:solidFill>
                  <a:srgbClr val="1B3A5D"/>
                </a:solidFill>
                <a:latin typeface="Fredoka"/>
                <a:ea typeface="Fredoka"/>
                <a:cs typeface="Fredoka"/>
                <a:sym typeface="Fredoka"/>
              </a:rPr>
              <a:t>https://</a:t>
            </a:r>
            <a:r>
              <a:rPr lang="en-US" sz="1200" dirty="0" err="1">
                <a:solidFill>
                  <a:srgbClr val="1B3A5D"/>
                </a:solidFill>
                <a:latin typeface="Fredoka"/>
                <a:ea typeface="Fredoka"/>
                <a:cs typeface="Fredoka"/>
                <a:sym typeface="Fredoka"/>
              </a:rPr>
              <a:t>www.isaca.org</a:t>
            </a:r>
            <a:r>
              <a:rPr lang="en-US" sz="1200" dirty="0">
                <a:solidFill>
                  <a:srgbClr val="1B3A5D"/>
                </a:solidFill>
                <a:latin typeface="Fredoka"/>
                <a:ea typeface="Fredoka"/>
                <a:cs typeface="Fredoka"/>
                <a:sym typeface="Fredoka"/>
              </a:rPr>
              <a:t>/about-us/newsroom/press-releases/2024/isaca-research-only-41-percent-of-businesses-have-programs-in-place-to-hire-more-women-in-tech</a:t>
            </a:r>
          </a:p>
        </p:txBody>
      </p:sp>
      <p:sp>
        <p:nvSpPr>
          <p:cNvPr id="16" name="Freeform 16"/>
          <p:cNvSpPr/>
          <p:nvPr/>
        </p:nvSpPr>
        <p:spPr>
          <a:xfrm>
            <a:off x="7530190" y="2545357"/>
            <a:ext cx="545056" cy="485100"/>
          </a:xfrm>
          <a:custGeom>
            <a:avLst/>
            <a:gdLst/>
            <a:ahLst/>
            <a:cxnLst/>
            <a:rect l="l" t="t" r="r" b="b"/>
            <a:pathLst>
              <a:path w="545056" h="485100">
                <a:moveTo>
                  <a:pt x="0" y="0"/>
                </a:moveTo>
                <a:lnTo>
                  <a:pt x="545056" y="0"/>
                </a:lnTo>
                <a:lnTo>
                  <a:pt x="545056" y="485100"/>
                </a:lnTo>
                <a:lnTo>
                  <a:pt x="0" y="4851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grpSp>
        <p:nvGrpSpPr>
          <p:cNvPr id="17" name="Group 17"/>
          <p:cNvGrpSpPr/>
          <p:nvPr/>
        </p:nvGrpSpPr>
        <p:grpSpPr>
          <a:xfrm>
            <a:off x="1028700" y="8603943"/>
            <a:ext cx="629478" cy="629478"/>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9" name="TextBox 19"/>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0" name="Freeform 20"/>
          <p:cNvSpPr/>
          <p:nvPr/>
        </p:nvSpPr>
        <p:spPr>
          <a:xfrm>
            <a:off x="1157840" y="8753499"/>
            <a:ext cx="371198" cy="330367"/>
          </a:xfrm>
          <a:custGeom>
            <a:avLst/>
            <a:gdLst/>
            <a:ahLst/>
            <a:cxnLst/>
            <a:rect l="l" t="t" r="r" b="b"/>
            <a:pathLst>
              <a:path w="371198" h="330367">
                <a:moveTo>
                  <a:pt x="0" y="0"/>
                </a:moveTo>
                <a:lnTo>
                  <a:pt x="371198" y="0"/>
                </a:lnTo>
                <a:lnTo>
                  <a:pt x="371198" y="330366"/>
                </a:lnTo>
                <a:lnTo>
                  <a:pt x="0" y="3303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22" name="TextBox 8">
            <a:extLst>
              <a:ext uri="{FF2B5EF4-FFF2-40B4-BE49-F238E27FC236}">
                <a16:creationId xmlns:a16="http://schemas.microsoft.com/office/drawing/2014/main" id="{2F9DCCAB-A968-2732-E511-7D4F66FD0502}"/>
              </a:ext>
            </a:extLst>
          </p:cNvPr>
          <p:cNvSpPr txBox="1"/>
          <p:nvPr/>
        </p:nvSpPr>
        <p:spPr>
          <a:xfrm>
            <a:off x="1405066" y="2890463"/>
            <a:ext cx="7510333" cy="730969"/>
          </a:xfrm>
          <a:prstGeom prst="rect">
            <a:avLst/>
          </a:prstGeom>
        </p:spPr>
        <p:txBody>
          <a:bodyPr wrap="square" lIns="0" tIns="0" rIns="0" bIns="0" rtlCol="0" anchor="t">
            <a:spAutoFit/>
          </a:bodyPr>
          <a:lstStyle/>
          <a:p>
            <a:pPr algn="l">
              <a:lnSpc>
                <a:spcPts val="1935"/>
              </a:lnSpc>
            </a:pPr>
            <a:r>
              <a:rPr lang="en-US" sz="2400" dirty="0">
                <a:solidFill>
                  <a:srgbClr val="1B3A5D"/>
                </a:solidFill>
                <a:latin typeface="Fredoka"/>
                <a:ea typeface="Fredoka"/>
                <a:cs typeface="Fredoka"/>
                <a:sym typeface="Fredoka"/>
              </a:rPr>
              <a:t>WOMEN MAKE UP TO 33% OF THE TECH-RELAETD WORKFORCE</a:t>
            </a:r>
          </a:p>
          <a:p>
            <a:pPr algn="l">
              <a:lnSpc>
                <a:spcPts val="1935"/>
              </a:lnSpc>
            </a:pPr>
            <a:r>
              <a:rPr lang="en-US" sz="1200" dirty="0">
                <a:solidFill>
                  <a:srgbClr val="1B3A5D"/>
                </a:solidFill>
                <a:latin typeface="Fredoka"/>
                <a:ea typeface="Fredoka"/>
                <a:cs typeface="Fredoka"/>
                <a:sym typeface="Fredoka"/>
              </a:rPr>
              <a:t>https://</a:t>
            </a:r>
            <a:r>
              <a:rPr lang="en-US" sz="1200" dirty="0" err="1">
                <a:solidFill>
                  <a:srgbClr val="1B3A5D"/>
                </a:solidFill>
                <a:latin typeface="Fredoka"/>
                <a:ea typeface="Fredoka"/>
                <a:cs typeface="Fredoka"/>
                <a:sym typeface="Fredoka"/>
              </a:rPr>
              <a:t>ecwt.eu</a:t>
            </a:r>
            <a:r>
              <a:rPr lang="en-US" sz="1200" dirty="0">
                <a:solidFill>
                  <a:srgbClr val="1B3A5D"/>
                </a:solidFill>
                <a:latin typeface="Fredoka"/>
                <a:ea typeface="Fredoka"/>
                <a:cs typeface="Fredoka"/>
                <a:sym typeface="Fredoka"/>
              </a:rPr>
              <a:t>/news/gender-diversity-in-tech-2024</a:t>
            </a:r>
          </a:p>
        </p:txBody>
      </p:sp>
      <p:sp>
        <p:nvSpPr>
          <p:cNvPr id="23" name="TextBox 8">
            <a:extLst>
              <a:ext uri="{FF2B5EF4-FFF2-40B4-BE49-F238E27FC236}">
                <a16:creationId xmlns:a16="http://schemas.microsoft.com/office/drawing/2014/main" id="{968E54BF-365A-1830-A458-3C2EF06AFE31}"/>
              </a:ext>
            </a:extLst>
          </p:cNvPr>
          <p:cNvSpPr txBox="1"/>
          <p:nvPr/>
        </p:nvSpPr>
        <p:spPr>
          <a:xfrm>
            <a:off x="1405066" y="3988892"/>
            <a:ext cx="7510333" cy="706027"/>
          </a:xfrm>
          <a:prstGeom prst="rect">
            <a:avLst/>
          </a:prstGeom>
        </p:spPr>
        <p:txBody>
          <a:bodyPr wrap="square" lIns="0" tIns="0" rIns="0" bIns="0" rtlCol="0" anchor="t">
            <a:spAutoFit/>
          </a:bodyPr>
          <a:lstStyle/>
          <a:p>
            <a:pPr algn="l">
              <a:lnSpc>
                <a:spcPts val="1935"/>
              </a:lnSpc>
            </a:pPr>
            <a:r>
              <a:rPr lang="en-US" sz="2400" dirty="0">
                <a:solidFill>
                  <a:srgbClr val="1B3A5D"/>
                </a:solidFill>
                <a:latin typeface="Fredoka"/>
                <a:ea typeface="Fredoka"/>
                <a:cs typeface="Fredoka"/>
                <a:sym typeface="Fredoka"/>
              </a:rPr>
              <a:t>50% OF WOMEN IN TECH LEAVE THEIR JOB BEFORE THE AGE OF 35</a:t>
            </a:r>
          </a:p>
          <a:p>
            <a:pPr algn="l">
              <a:lnSpc>
                <a:spcPts val="1935"/>
              </a:lnSpc>
            </a:pPr>
            <a:r>
              <a:rPr lang="en-US" sz="1200" dirty="0">
                <a:solidFill>
                  <a:srgbClr val="1B3A5D"/>
                </a:solidFill>
                <a:latin typeface="Fredoka"/>
                <a:ea typeface="Fredoka"/>
                <a:cs typeface="Fredoka"/>
                <a:sym typeface="Fredoka"/>
              </a:rPr>
              <a:t>https://</a:t>
            </a:r>
            <a:r>
              <a:rPr lang="en-US" sz="1200" dirty="0" err="1">
                <a:solidFill>
                  <a:srgbClr val="1B3A5D"/>
                </a:solidFill>
                <a:latin typeface="Fredoka"/>
                <a:ea typeface="Fredoka"/>
                <a:cs typeface="Fredoka"/>
                <a:sym typeface="Fredoka"/>
              </a:rPr>
              <a:t>ecwt.eu</a:t>
            </a:r>
            <a:r>
              <a:rPr lang="en-US" sz="1200" dirty="0">
                <a:solidFill>
                  <a:srgbClr val="1B3A5D"/>
                </a:solidFill>
                <a:latin typeface="Fredoka"/>
                <a:ea typeface="Fredoka"/>
                <a:cs typeface="Fredoka"/>
                <a:sym typeface="Fredoka"/>
              </a:rPr>
              <a:t>/news/gender-diversity-in-tech-2024</a:t>
            </a:r>
          </a:p>
        </p:txBody>
      </p:sp>
      <p:sp>
        <p:nvSpPr>
          <p:cNvPr id="24" name="TextBox 8">
            <a:extLst>
              <a:ext uri="{FF2B5EF4-FFF2-40B4-BE49-F238E27FC236}">
                <a16:creationId xmlns:a16="http://schemas.microsoft.com/office/drawing/2014/main" id="{B656AE9A-B724-0204-319F-B5DA6C74ABDA}"/>
              </a:ext>
            </a:extLst>
          </p:cNvPr>
          <p:cNvSpPr txBox="1"/>
          <p:nvPr/>
        </p:nvSpPr>
        <p:spPr>
          <a:xfrm>
            <a:off x="1393343" y="5258375"/>
            <a:ext cx="7510333" cy="1193340"/>
          </a:xfrm>
          <a:prstGeom prst="rect">
            <a:avLst/>
          </a:prstGeom>
        </p:spPr>
        <p:txBody>
          <a:bodyPr wrap="square" lIns="0" tIns="0" rIns="0" bIns="0" rtlCol="0" anchor="t">
            <a:spAutoFit/>
          </a:bodyPr>
          <a:lstStyle/>
          <a:p>
            <a:pPr algn="l">
              <a:lnSpc>
                <a:spcPts val="1935"/>
              </a:lnSpc>
            </a:pPr>
            <a:r>
              <a:rPr lang="en-US" sz="2400" dirty="0">
                <a:solidFill>
                  <a:srgbClr val="1B3A5D"/>
                </a:solidFill>
                <a:latin typeface="Fredoka"/>
                <a:ea typeface="Fredoka"/>
                <a:cs typeface="Fredoka"/>
                <a:sym typeface="Fredoka"/>
              </a:rPr>
              <a:t>MORE THAN 50% OF WOMEN IN TECH REPORT GENDER INEQUALITY, DISCRIMINATION, OR SEXUAL HARASSMENT IN ENVIRONMENTS DOMINATED BY MEN.</a:t>
            </a:r>
          </a:p>
          <a:p>
            <a:pPr algn="l">
              <a:lnSpc>
                <a:spcPts val="1935"/>
              </a:lnSpc>
            </a:pPr>
            <a:r>
              <a:rPr lang="en-US" sz="1200" dirty="0">
                <a:solidFill>
                  <a:srgbClr val="1B3A5D"/>
                </a:solidFill>
                <a:latin typeface="Fredoka"/>
                <a:ea typeface="Fredoka"/>
                <a:cs typeface="Fredoka"/>
                <a:sym typeface="Fredoka"/>
              </a:rPr>
              <a:t>https://</a:t>
            </a:r>
            <a:r>
              <a:rPr lang="en-US" sz="1200" dirty="0" err="1">
                <a:solidFill>
                  <a:srgbClr val="1B3A5D"/>
                </a:solidFill>
                <a:latin typeface="Fredoka"/>
                <a:ea typeface="Fredoka"/>
                <a:cs typeface="Fredoka"/>
                <a:sym typeface="Fredoka"/>
              </a:rPr>
              <a:t>explodingtopics.com</a:t>
            </a:r>
            <a:r>
              <a:rPr lang="en-US" sz="1200" dirty="0">
                <a:solidFill>
                  <a:srgbClr val="1B3A5D"/>
                </a:solidFill>
                <a:latin typeface="Fredoka"/>
                <a:ea typeface="Fredoka"/>
                <a:cs typeface="Fredoka"/>
                <a:sym typeface="Fredoka"/>
              </a:rPr>
              <a:t>/blog/women-in-tech?</a:t>
            </a:r>
          </a:p>
        </p:txBody>
      </p:sp>
      <p:sp>
        <p:nvSpPr>
          <p:cNvPr id="25" name="TextBox 8">
            <a:extLst>
              <a:ext uri="{FF2B5EF4-FFF2-40B4-BE49-F238E27FC236}">
                <a16:creationId xmlns:a16="http://schemas.microsoft.com/office/drawing/2014/main" id="{EA352828-3F06-8C31-1084-23AB9E73ACA9}"/>
              </a:ext>
            </a:extLst>
          </p:cNvPr>
          <p:cNvSpPr txBox="1"/>
          <p:nvPr/>
        </p:nvSpPr>
        <p:spPr>
          <a:xfrm>
            <a:off x="1405066" y="6943873"/>
            <a:ext cx="7510333" cy="949684"/>
          </a:xfrm>
          <a:prstGeom prst="rect">
            <a:avLst/>
          </a:prstGeom>
        </p:spPr>
        <p:txBody>
          <a:bodyPr wrap="square" lIns="0" tIns="0" rIns="0" bIns="0" rtlCol="0" anchor="t">
            <a:spAutoFit/>
          </a:bodyPr>
          <a:lstStyle/>
          <a:p>
            <a:pPr algn="l">
              <a:lnSpc>
                <a:spcPts val="1935"/>
              </a:lnSpc>
            </a:pPr>
            <a:r>
              <a:rPr lang="en-US" sz="2400" dirty="0">
                <a:solidFill>
                  <a:srgbClr val="1B3A5D"/>
                </a:solidFill>
                <a:latin typeface="Fredoka"/>
                <a:ea typeface="Fredoka"/>
                <a:cs typeface="Fredoka"/>
                <a:sym typeface="Fredoka"/>
              </a:rPr>
              <a:t>NEW DATA SHOWS ONLY 25% OF SPEAKERS AT TECH EVENTS ARE WOMEN</a:t>
            </a:r>
          </a:p>
          <a:p>
            <a:pPr algn="l">
              <a:lnSpc>
                <a:spcPts val="1935"/>
              </a:lnSpc>
            </a:pPr>
            <a:r>
              <a:rPr lang="en-US" sz="1200" dirty="0">
                <a:solidFill>
                  <a:srgbClr val="1B3A5D"/>
                </a:solidFill>
                <a:latin typeface="Fredoka"/>
                <a:ea typeface="Fredoka"/>
                <a:cs typeface="Fredoka"/>
                <a:sym typeface="Fredoka"/>
              </a:rPr>
              <a:t>https://</a:t>
            </a:r>
            <a:r>
              <a:rPr lang="en-US" sz="1200" dirty="0" err="1">
                <a:solidFill>
                  <a:srgbClr val="1B3A5D"/>
                </a:solidFill>
                <a:latin typeface="Fredoka"/>
                <a:ea typeface="Fredoka"/>
                <a:cs typeface="Fredoka"/>
                <a:sym typeface="Fredoka"/>
              </a:rPr>
              <a:t>startupsventurecapital.com</a:t>
            </a:r>
            <a:r>
              <a:rPr lang="en-US" sz="1200" dirty="0">
                <a:solidFill>
                  <a:srgbClr val="1B3A5D"/>
                </a:solidFill>
                <a:latin typeface="Fredoka"/>
                <a:ea typeface="Fredoka"/>
                <a:cs typeface="Fredoka"/>
                <a:sym typeface="Fredoka"/>
              </a:rPr>
              <a:t>/new-data-shows-only-25-of-speakers-at-tech-events-are-women-bd0578f28037</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fad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xEl>
                                              <p:pRg st="0" end="0"/>
                                            </p:txEl>
                                          </p:spTgt>
                                        </p:tgtEl>
                                        <p:attrNameLst>
                                          <p:attrName>style.visibility</p:attrName>
                                        </p:attrNameLst>
                                      </p:cBhvr>
                                      <p:to>
                                        <p:strVal val="visible"/>
                                      </p:to>
                                    </p:set>
                                    <p:animEffect transition="in" filter="fade">
                                      <p:cBhvr>
                                        <p:cTn id="20" dur="500"/>
                                        <p:tgtEl>
                                          <p:spTgt spid="22">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xEl>
                                              <p:pRg st="1" end="1"/>
                                            </p:txEl>
                                          </p:spTgt>
                                        </p:tgtEl>
                                        <p:attrNameLst>
                                          <p:attrName>style.visibility</p:attrName>
                                        </p:attrNameLst>
                                      </p:cBhvr>
                                      <p:to>
                                        <p:strVal val="visible"/>
                                      </p:to>
                                    </p:set>
                                    <p:animEffect transition="in" filter="fade">
                                      <p:cBhvr>
                                        <p:cTn id="23" dur="500"/>
                                        <p:tgtEl>
                                          <p:spTgt spid="2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Effect transition="in" filter="fade">
                                      <p:cBhvr>
                                        <p:cTn id="28" dur="500"/>
                                        <p:tgtEl>
                                          <p:spTgt spid="23">
                                            <p:txEl>
                                              <p:pRg st="0" end="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3">
                                            <p:txEl>
                                              <p:pRg st="1" end="1"/>
                                            </p:txEl>
                                          </p:spTgt>
                                        </p:tgtEl>
                                        <p:attrNameLst>
                                          <p:attrName>style.visibility</p:attrName>
                                        </p:attrNameLst>
                                      </p:cBhvr>
                                      <p:to>
                                        <p:strVal val="visible"/>
                                      </p:to>
                                    </p:set>
                                    <p:animEffect transition="in" filter="fade">
                                      <p:cBhvr>
                                        <p:cTn id="31" dur="500"/>
                                        <p:tgtEl>
                                          <p:spTgt spid="23">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4">
                                            <p:txEl>
                                              <p:pRg st="0" end="0"/>
                                            </p:txEl>
                                          </p:spTgt>
                                        </p:tgtEl>
                                        <p:attrNameLst>
                                          <p:attrName>style.visibility</p:attrName>
                                        </p:attrNameLst>
                                      </p:cBhvr>
                                      <p:to>
                                        <p:strVal val="visible"/>
                                      </p:to>
                                    </p:set>
                                    <p:animEffect transition="in" filter="fade">
                                      <p:cBhvr>
                                        <p:cTn id="36" dur="500"/>
                                        <p:tgtEl>
                                          <p:spTgt spid="24">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4">
                                            <p:txEl>
                                              <p:pRg st="1" end="1"/>
                                            </p:txEl>
                                          </p:spTgt>
                                        </p:tgtEl>
                                        <p:attrNameLst>
                                          <p:attrName>style.visibility</p:attrName>
                                        </p:attrNameLst>
                                      </p:cBhvr>
                                      <p:to>
                                        <p:strVal val="visible"/>
                                      </p:to>
                                    </p:set>
                                    <p:animEffect transition="in" filter="fade">
                                      <p:cBhvr>
                                        <p:cTn id="39" dur="500"/>
                                        <p:tgtEl>
                                          <p:spTgt spid="24">
                                            <p:txEl>
                                              <p:pRg st="1" end="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xEl>
                                              <p:pRg st="0" end="0"/>
                                            </p:txEl>
                                          </p:spTgt>
                                        </p:tgtEl>
                                        <p:attrNameLst>
                                          <p:attrName>style.visibility</p:attrName>
                                        </p:attrNameLst>
                                      </p:cBhvr>
                                      <p:to>
                                        <p:strVal val="visible"/>
                                      </p:to>
                                    </p:set>
                                    <p:animEffect transition="in" filter="fade">
                                      <p:cBhvr>
                                        <p:cTn id="44" dur="500"/>
                                        <p:tgtEl>
                                          <p:spTgt spid="25">
                                            <p:txEl>
                                              <p:pRg st="0" end="0"/>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xEl>
                                              <p:pRg st="1" end="1"/>
                                            </p:txEl>
                                          </p:spTgt>
                                        </p:tgtEl>
                                        <p:attrNameLst>
                                          <p:attrName>style.visibility</p:attrName>
                                        </p:attrNameLst>
                                      </p:cBhvr>
                                      <p:to>
                                        <p:strVal val="visible"/>
                                      </p:to>
                                    </p:set>
                                    <p:animEffect transition="in" filter="fade">
                                      <p:cBhvr>
                                        <p:cTn id="47"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CFE1"/>
        </a:solidFill>
        <a:effectLst/>
      </p:bgPr>
    </p:bg>
    <p:spTree>
      <p:nvGrpSpPr>
        <p:cNvPr id="1" name=""/>
        <p:cNvGrpSpPr/>
        <p:nvPr/>
      </p:nvGrpSpPr>
      <p:grpSpPr>
        <a:xfrm>
          <a:off x="0" y="0"/>
          <a:ext cx="0" cy="0"/>
          <a:chOff x="0" y="0"/>
          <a:chExt cx="0" cy="0"/>
        </a:xfrm>
      </p:grpSpPr>
      <p:sp>
        <p:nvSpPr>
          <p:cNvPr id="2" name="Freeform 2"/>
          <p:cNvSpPr/>
          <p:nvPr/>
        </p:nvSpPr>
        <p:spPr>
          <a:xfrm>
            <a:off x="1028700" y="2679237"/>
            <a:ext cx="3556876" cy="3168853"/>
          </a:xfrm>
          <a:custGeom>
            <a:avLst/>
            <a:gdLst/>
            <a:ahLst/>
            <a:cxnLst/>
            <a:rect l="l" t="t" r="r" b="b"/>
            <a:pathLst>
              <a:path w="3556876" h="3168853">
                <a:moveTo>
                  <a:pt x="0" y="0"/>
                </a:moveTo>
                <a:lnTo>
                  <a:pt x="3556876" y="0"/>
                </a:lnTo>
                <a:lnTo>
                  <a:pt x="3556876" y="3168853"/>
                </a:lnTo>
                <a:lnTo>
                  <a:pt x="0" y="31688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3" name="Freeform 3"/>
          <p:cNvSpPr/>
          <p:nvPr/>
        </p:nvSpPr>
        <p:spPr>
          <a:xfrm>
            <a:off x="2009564" y="4105646"/>
            <a:ext cx="5152023" cy="7340966"/>
          </a:xfrm>
          <a:custGeom>
            <a:avLst/>
            <a:gdLst/>
            <a:ahLst/>
            <a:cxnLst/>
            <a:rect l="l" t="t" r="r" b="b"/>
            <a:pathLst>
              <a:path w="5152023" h="7340966">
                <a:moveTo>
                  <a:pt x="0" y="0"/>
                </a:moveTo>
                <a:lnTo>
                  <a:pt x="5152024" y="0"/>
                </a:lnTo>
                <a:lnTo>
                  <a:pt x="5152024" y="7340966"/>
                </a:lnTo>
                <a:lnTo>
                  <a:pt x="0" y="73409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4" name="Freeform 4"/>
          <p:cNvSpPr/>
          <p:nvPr/>
        </p:nvSpPr>
        <p:spPr>
          <a:xfrm>
            <a:off x="5881879" y="4105646"/>
            <a:ext cx="5871420" cy="7208217"/>
          </a:xfrm>
          <a:custGeom>
            <a:avLst/>
            <a:gdLst/>
            <a:ahLst/>
            <a:cxnLst/>
            <a:rect l="l" t="t" r="r" b="b"/>
            <a:pathLst>
              <a:path w="5871420" h="7208217">
                <a:moveTo>
                  <a:pt x="0" y="0"/>
                </a:moveTo>
                <a:lnTo>
                  <a:pt x="5871420" y="0"/>
                </a:lnTo>
                <a:lnTo>
                  <a:pt x="5871420" y="7208217"/>
                </a:lnTo>
                <a:lnTo>
                  <a:pt x="0" y="720821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
        <p:nvSpPr>
          <p:cNvPr id="5" name="Freeform 5"/>
          <p:cNvSpPr/>
          <p:nvPr/>
        </p:nvSpPr>
        <p:spPr>
          <a:xfrm>
            <a:off x="10147531" y="4105646"/>
            <a:ext cx="6231932" cy="7215922"/>
          </a:xfrm>
          <a:custGeom>
            <a:avLst/>
            <a:gdLst/>
            <a:ahLst/>
            <a:cxnLst/>
            <a:rect l="l" t="t" r="r" b="b"/>
            <a:pathLst>
              <a:path w="6231932" h="7215922">
                <a:moveTo>
                  <a:pt x="0" y="0"/>
                </a:moveTo>
                <a:lnTo>
                  <a:pt x="6231932" y="0"/>
                </a:lnTo>
                <a:lnTo>
                  <a:pt x="6231932" y="7215922"/>
                </a:lnTo>
                <a:lnTo>
                  <a:pt x="0" y="721592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GE"/>
          </a:p>
        </p:txBody>
      </p:sp>
      <p:sp>
        <p:nvSpPr>
          <p:cNvPr id="6" name="TextBox 6"/>
          <p:cNvSpPr txBox="1"/>
          <p:nvPr/>
        </p:nvSpPr>
        <p:spPr>
          <a:xfrm>
            <a:off x="5291209" y="2329009"/>
            <a:ext cx="11968091" cy="1373020"/>
          </a:xfrm>
          <a:prstGeom prst="rect">
            <a:avLst/>
          </a:prstGeom>
        </p:spPr>
        <p:txBody>
          <a:bodyPr lIns="0" tIns="0" rIns="0" bIns="0" rtlCol="0" anchor="t">
            <a:spAutoFit/>
          </a:bodyPr>
          <a:lstStyle/>
          <a:p>
            <a:pPr algn="r">
              <a:lnSpc>
                <a:spcPts val="9811"/>
              </a:lnSpc>
            </a:pPr>
            <a:r>
              <a:rPr lang="en-US" sz="11408">
                <a:solidFill>
                  <a:srgbClr val="1B3A5D"/>
                </a:solidFill>
                <a:latin typeface="Fredoka"/>
                <a:ea typeface="Fredoka"/>
                <a:cs typeface="Fredoka"/>
                <a:sym typeface="Fredoka"/>
              </a:rPr>
              <a:t>EMPOWER ALL.</a:t>
            </a:r>
          </a:p>
        </p:txBody>
      </p:sp>
      <p:sp>
        <p:nvSpPr>
          <p:cNvPr id="7" name="TextBox 7"/>
          <p:cNvSpPr txBox="1"/>
          <p:nvPr/>
        </p:nvSpPr>
        <p:spPr>
          <a:xfrm>
            <a:off x="1028700" y="1116922"/>
            <a:ext cx="12661000" cy="1373020"/>
          </a:xfrm>
          <a:prstGeom prst="rect">
            <a:avLst/>
          </a:prstGeom>
        </p:spPr>
        <p:txBody>
          <a:bodyPr lIns="0" tIns="0" rIns="0" bIns="0" rtlCol="0" anchor="t">
            <a:spAutoFit/>
          </a:bodyPr>
          <a:lstStyle/>
          <a:p>
            <a:pPr algn="l">
              <a:lnSpc>
                <a:spcPts val="9811"/>
              </a:lnSpc>
            </a:pPr>
            <a:r>
              <a:rPr lang="en-US" sz="11408" dirty="0">
                <a:solidFill>
                  <a:srgbClr val="F03A58"/>
                </a:solidFill>
                <a:latin typeface="Fredoka"/>
                <a:ea typeface="Fredoka"/>
                <a:cs typeface="Fredoka"/>
                <a:sym typeface="Fredoka"/>
              </a:rPr>
              <a:t>EMPOWER ONE.</a:t>
            </a:r>
          </a:p>
        </p:txBody>
      </p:sp>
      <p:sp>
        <p:nvSpPr>
          <p:cNvPr id="8" name="Freeform 8"/>
          <p:cNvSpPr/>
          <p:nvPr/>
        </p:nvSpPr>
        <p:spPr>
          <a:xfrm flipH="1" flipV="1">
            <a:off x="14868817" y="7139932"/>
            <a:ext cx="2377760" cy="2118368"/>
          </a:xfrm>
          <a:custGeom>
            <a:avLst/>
            <a:gdLst/>
            <a:ahLst/>
            <a:cxnLst/>
            <a:rect l="l" t="t" r="r" b="b"/>
            <a:pathLst>
              <a:path w="2377760" h="2118368">
                <a:moveTo>
                  <a:pt x="2377760" y="2118368"/>
                </a:moveTo>
                <a:lnTo>
                  <a:pt x="0" y="2118368"/>
                </a:lnTo>
                <a:lnTo>
                  <a:pt x="0" y="0"/>
                </a:lnTo>
                <a:lnTo>
                  <a:pt x="2377760" y="0"/>
                </a:lnTo>
                <a:lnTo>
                  <a:pt x="2377760" y="2118368"/>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grpSp>
        <p:nvGrpSpPr>
          <p:cNvPr id="9" name="Group 9"/>
          <p:cNvGrpSpPr/>
          <p:nvPr/>
        </p:nvGrpSpPr>
        <p:grpSpPr>
          <a:xfrm>
            <a:off x="1028700" y="8525142"/>
            <a:ext cx="733158" cy="73315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1" name="TextBox 11"/>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2" name="Freeform 12"/>
          <p:cNvSpPr/>
          <p:nvPr/>
        </p:nvSpPr>
        <p:spPr>
          <a:xfrm>
            <a:off x="1179110" y="8699331"/>
            <a:ext cx="432338" cy="384781"/>
          </a:xfrm>
          <a:custGeom>
            <a:avLst/>
            <a:gdLst/>
            <a:ahLst/>
            <a:cxnLst/>
            <a:rect l="l" t="t" r="r" b="b"/>
            <a:pathLst>
              <a:path w="432338" h="384781">
                <a:moveTo>
                  <a:pt x="0" y="0"/>
                </a:moveTo>
                <a:lnTo>
                  <a:pt x="432338" y="0"/>
                </a:lnTo>
                <a:lnTo>
                  <a:pt x="432338" y="384780"/>
                </a:lnTo>
                <a:lnTo>
                  <a:pt x="0" y="3847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E"/>
          </a:p>
        </p:txBody>
      </p:sp>
      <p:grpSp>
        <p:nvGrpSpPr>
          <p:cNvPr id="13" name="Group 13"/>
          <p:cNvGrpSpPr/>
          <p:nvPr/>
        </p:nvGrpSpPr>
        <p:grpSpPr>
          <a:xfrm>
            <a:off x="16379463" y="4105646"/>
            <a:ext cx="879837" cy="879837"/>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15" name="TextBox 15"/>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16" name="Freeform 16"/>
          <p:cNvSpPr/>
          <p:nvPr/>
        </p:nvSpPr>
        <p:spPr>
          <a:xfrm>
            <a:off x="16559965" y="4314683"/>
            <a:ext cx="518833" cy="461762"/>
          </a:xfrm>
          <a:custGeom>
            <a:avLst/>
            <a:gdLst/>
            <a:ahLst/>
            <a:cxnLst/>
            <a:rect l="l" t="t" r="r" b="b"/>
            <a:pathLst>
              <a:path w="518833" h="461762">
                <a:moveTo>
                  <a:pt x="0" y="0"/>
                </a:moveTo>
                <a:lnTo>
                  <a:pt x="518833" y="0"/>
                </a:lnTo>
                <a:lnTo>
                  <a:pt x="518833" y="461762"/>
                </a:lnTo>
                <a:lnTo>
                  <a:pt x="0" y="46176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GE"/>
          </a:p>
        </p:txBody>
      </p:sp>
      <p:sp>
        <p:nvSpPr>
          <p:cNvPr id="18" name="Action Button: Help 17">
            <a:hlinkClick r:id="" action="ppaction://noaction" highlightClick="1"/>
            <a:extLst>
              <a:ext uri="{FF2B5EF4-FFF2-40B4-BE49-F238E27FC236}">
                <a16:creationId xmlns:a16="http://schemas.microsoft.com/office/drawing/2014/main" id="{1ACC6919-7729-E2E2-7C42-FB65D9590CEE}"/>
              </a:ext>
            </a:extLst>
          </p:cNvPr>
          <p:cNvSpPr/>
          <p:nvPr/>
        </p:nvSpPr>
        <p:spPr>
          <a:xfrm>
            <a:off x="3200400" y="5981700"/>
            <a:ext cx="2286000" cy="2057400"/>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E"/>
          </a:p>
        </p:txBody>
      </p:sp>
      <p:sp>
        <p:nvSpPr>
          <p:cNvPr id="19" name="Action Button: Help 18">
            <a:hlinkClick r:id="" action="ppaction://noaction" highlightClick="1"/>
            <a:extLst>
              <a:ext uri="{FF2B5EF4-FFF2-40B4-BE49-F238E27FC236}">
                <a16:creationId xmlns:a16="http://schemas.microsoft.com/office/drawing/2014/main" id="{F4512708-AEA4-E6B6-08D6-5124F66FDF22}"/>
              </a:ext>
            </a:extLst>
          </p:cNvPr>
          <p:cNvSpPr/>
          <p:nvPr/>
        </p:nvSpPr>
        <p:spPr>
          <a:xfrm>
            <a:off x="7446772" y="5981700"/>
            <a:ext cx="2286000" cy="2057400"/>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E"/>
          </a:p>
        </p:txBody>
      </p:sp>
      <p:sp>
        <p:nvSpPr>
          <p:cNvPr id="20" name="Action Button: Help 19">
            <a:hlinkClick r:id="" action="ppaction://noaction" highlightClick="1"/>
            <a:extLst>
              <a:ext uri="{FF2B5EF4-FFF2-40B4-BE49-F238E27FC236}">
                <a16:creationId xmlns:a16="http://schemas.microsoft.com/office/drawing/2014/main" id="{FD7924EB-45A9-6974-AF6F-C5ABA0D798EC}"/>
              </a:ext>
            </a:extLst>
          </p:cNvPr>
          <p:cNvSpPr/>
          <p:nvPr/>
        </p:nvSpPr>
        <p:spPr>
          <a:xfrm>
            <a:off x="12038484" y="5993753"/>
            <a:ext cx="2286000" cy="2057400"/>
          </a:xfrm>
          <a:prstGeom prst="actionButtonHel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E"/>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xit" presetSubtype="0" fill="hold" grpId="0" nodeType="clickEffect">
                                  <p:stCondLst>
                                    <p:cond delay="0"/>
                                  </p:stCondLst>
                                  <p:childTnLst>
                                    <p:animEffect transition="out" filter="fade">
                                      <p:cBhvr>
                                        <p:cTn id="6" dur="1000"/>
                                        <p:tgtEl>
                                          <p:spTgt spid="18"/>
                                        </p:tgtEl>
                                      </p:cBhvr>
                                    </p:animEffect>
                                    <p:anim calcmode="lin" valueType="num">
                                      <p:cBhvr>
                                        <p:cTn id="7" dur="1000"/>
                                        <p:tgtEl>
                                          <p:spTgt spid="18"/>
                                        </p:tgtEl>
                                        <p:attrNameLst>
                                          <p:attrName>ppt_x</p:attrName>
                                        </p:attrNameLst>
                                      </p:cBhvr>
                                      <p:tavLst>
                                        <p:tav tm="0">
                                          <p:val>
                                            <p:strVal val="ppt_x"/>
                                          </p:val>
                                        </p:tav>
                                        <p:tav tm="100000">
                                          <p:val>
                                            <p:strVal val="ppt_x"/>
                                          </p:val>
                                        </p:tav>
                                      </p:tavLst>
                                    </p:anim>
                                    <p:anim calcmode="lin" valueType="num">
                                      <p:cBhvr>
                                        <p:cTn id="8" dur="100" decel="100000"/>
                                        <p:tgtEl>
                                          <p:spTgt spid="18"/>
                                        </p:tgtEl>
                                        <p:attrNameLst>
                                          <p:attrName>ppt_y</p:attrName>
                                        </p:attrNameLst>
                                      </p:cBhvr>
                                      <p:tavLst>
                                        <p:tav tm="0">
                                          <p:val>
                                            <p:strVal val="ppt_y"/>
                                          </p:val>
                                        </p:tav>
                                        <p:tav tm="100000">
                                          <p:val>
                                            <p:strVal val="ppt_y-.03"/>
                                          </p:val>
                                        </p:tav>
                                      </p:tavLst>
                                    </p:anim>
                                    <p:anim calcmode="lin" valueType="num">
                                      <p:cBhvr>
                                        <p:cTn id="9" dur="900" accel="100000">
                                          <p:stCondLst>
                                            <p:cond delay="100"/>
                                          </p:stCondLst>
                                        </p:cTn>
                                        <p:tgtEl>
                                          <p:spTgt spid="18"/>
                                        </p:tgtEl>
                                        <p:attrNameLst>
                                          <p:attrName>ppt_y</p:attrName>
                                        </p:attrNameLst>
                                      </p:cBhvr>
                                      <p:tavLst>
                                        <p:tav tm="0">
                                          <p:val>
                                            <p:strVal val="ppt_y"/>
                                          </p:val>
                                        </p:tav>
                                        <p:tav tm="100000">
                                          <p:val>
                                            <p:strVal val="ppt_y+1"/>
                                          </p:val>
                                        </p:tav>
                                      </p:tavLst>
                                    </p:anim>
                                    <p:set>
                                      <p:cBhvr>
                                        <p:cTn id="10" dur="1" fill="hold">
                                          <p:stCondLst>
                                            <p:cond delay="999"/>
                                          </p:stCondLst>
                                        </p:cTn>
                                        <p:tgtEl>
                                          <p:spTgt spid="18"/>
                                        </p:tgtEl>
                                        <p:attrNameLst>
                                          <p:attrName>style.visibility</p:attrName>
                                        </p:attrNameLst>
                                      </p:cBhvr>
                                      <p:to>
                                        <p:strVal val="hidden"/>
                                      </p:to>
                                    </p:set>
                                  </p:childTnLst>
                                </p:cTn>
                              </p:par>
                              <p:par>
                                <p:cTn id="11" presetID="37" presetClass="exit" presetSubtype="0" fill="hold" grpId="0" nodeType="withEffect">
                                  <p:stCondLst>
                                    <p:cond delay="0"/>
                                  </p:stCondLst>
                                  <p:childTnLst>
                                    <p:animEffect transition="out" filter="fade">
                                      <p:cBhvr>
                                        <p:cTn id="12" dur="1000"/>
                                        <p:tgtEl>
                                          <p:spTgt spid="19"/>
                                        </p:tgtEl>
                                      </p:cBhvr>
                                    </p:animEffect>
                                    <p:anim calcmode="lin" valueType="num">
                                      <p:cBhvr>
                                        <p:cTn id="13" dur="1000"/>
                                        <p:tgtEl>
                                          <p:spTgt spid="19"/>
                                        </p:tgtEl>
                                        <p:attrNameLst>
                                          <p:attrName>ppt_x</p:attrName>
                                        </p:attrNameLst>
                                      </p:cBhvr>
                                      <p:tavLst>
                                        <p:tav tm="0">
                                          <p:val>
                                            <p:strVal val="ppt_x"/>
                                          </p:val>
                                        </p:tav>
                                        <p:tav tm="100000">
                                          <p:val>
                                            <p:strVal val="ppt_x"/>
                                          </p:val>
                                        </p:tav>
                                      </p:tavLst>
                                    </p:anim>
                                    <p:anim calcmode="lin" valueType="num">
                                      <p:cBhvr>
                                        <p:cTn id="14" dur="100" decel="100000"/>
                                        <p:tgtEl>
                                          <p:spTgt spid="19"/>
                                        </p:tgtEl>
                                        <p:attrNameLst>
                                          <p:attrName>ppt_y</p:attrName>
                                        </p:attrNameLst>
                                      </p:cBhvr>
                                      <p:tavLst>
                                        <p:tav tm="0">
                                          <p:val>
                                            <p:strVal val="ppt_y"/>
                                          </p:val>
                                        </p:tav>
                                        <p:tav tm="100000">
                                          <p:val>
                                            <p:strVal val="ppt_y-.03"/>
                                          </p:val>
                                        </p:tav>
                                      </p:tavLst>
                                    </p:anim>
                                    <p:anim calcmode="lin" valueType="num">
                                      <p:cBhvr>
                                        <p:cTn id="15" dur="900" accel="100000">
                                          <p:stCondLst>
                                            <p:cond delay="100"/>
                                          </p:stCondLst>
                                        </p:cTn>
                                        <p:tgtEl>
                                          <p:spTgt spid="19"/>
                                        </p:tgtEl>
                                        <p:attrNameLst>
                                          <p:attrName>ppt_y</p:attrName>
                                        </p:attrNameLst>
                                      </p:cBhvr>
                                      <p:tavLst>
                                        <p:tav tm="0">
                                          <p:val>
                                            <p:strVal val="ppt_y"/>
                                          </p:val>
                                        </p:tav>
                                        <p:tav tm="100000">
                                          <p:val>
                                            <p:strVal val="ppt_y+1"/>
                                          </p:val>
                                        </p:tav>
                                      </p:tavLst>
                                    </p:anim>
                                    <p:set>
                                      <p:cBhvr>
                                        <p:cTn id="16" dur="1" fill="hold">
                                          <p:stCondLst>
                                            <p:cond delay="999"/>
                                          </p:stCondLst>
                                        </p:cTn>
                                        <p:tgtEl>
                                          <p:spTgt spid="19"/>
                                        </p:tgtEl>
                                        <p:attrNameLst>
                                          <p:attrName>style.visibility</p:attrName>
                                        </p:attrNameLst>
                                      </p:cBhvr>
                                      <p:to>
                                        <p:strVal val="hidden"/>
                                      </p:to>
                                    </p:set>
                                  </p:childTnLst>
                                </p:cTn>
                              </p:par>
                              <p:par>
                                <p:cTn id="17" presetID="37" presetClass="exit" presetSubtype="0" fill="hold" grpId="0" nodeType="withEffect">
                                  <p:stCondLst>
                                    <p:cond delay="0"/>
                                  </p:stCondLst>
                                  <p:childTnLst>
                                    <p:animEffect transition="out" filter="fade">
                                      <p:cBhvr>
                                        <p:cTn id="18" dur="1000"/>
                                        <p:tgtEl>
                                          <p:spTgt spid="20"/>
                                        </p:tgtEl>
                                      </p:cBhvr>
                                    </p:animEffect>
                                    <p:anim calcmode="lin" valueType="num">
                                      <p:cBhvr>
                                        <p:cTn id="19" dur="1000"/>
                                        <p:tgtEl>
                                          <p:spTgt spid="20"/>
                                        </p:tgtEl>
                                        <p:attrNameLst>
                                          <p:attrName>ppt_x</p:attrName>
                                        </p:attrNameLst>
                                      </p:cBhvr>
                                      <p:tavLst>
                                        <p:tav tm="0">
                                          <p:val>
                                            <p:strVal val="ppt_x"/>
                                          </p:val>
                                        </p:tav>
                                        <p:tav tm="100000">
                                          <p:val>
                                            <p:strVal val="ppt_x"/>
                                          </p:val>
                                        </p:tav>
                                      </p:tavLst>
                                    </p:anim>
                                    <p:anim calcmode="lin" valueType="num">
                                      <p:cBhvr>
                                        <p:cTn id="20" dur="100" decel="100000"/>
                                        <p:tgtEl>
                                          <p:spTgt spid="20"/>
                                        </p:tgtEl>
                                        <p:attrNameLst>
                                          <p:attrName>ppt_y</p:attrName>
                                        </p:attrNameLst>
                                      </p:cBhvr>
                                      <p:tavLst>
                                        <p:tav tm="0">
                                          <p:val>
                                            <p:strVal val="ppt_y"/>
                                          </p:val>
                                        </p:tav>
                                        <p:tav tm="100000">
                                          <p:val>
                                            <p:strVal val="ppt_y-.03"/>
                                          </p:val>
                                        </p:tav>
                                      </p:tavLst>
                                    </p:anim>
                                    <p:anim calcmode="lin" valueType="num">
                                      <p:cBhvr>
                                        <p:cTn id="21" dur="900" accel="100000">
                                          <p:stCondLst>
                                            <p:cond delay="100"/>
                                          </p:stCondLst>
                                        </p:cTn>
                                        <p:tgtEl>
                                          <p:spTgt spid="20"/>
                                        </p:tgtEl>
                                        <p:attrNameLst>
                                          <p:attrName>ppt_y</p:attrName>
                                        </p:attrNameLst>
                                      </p:cBhvr>
                                      <p:tavLst>
                                        <p:tav tm="0">
                                          <p:val>
                                            <p:strVal val="ppt_y"/>
                                          </p:val>
                                        </p:tav>
                                        <p:tav tm="100000">
                                          <p:val>
                                            <p:strVal val="ppt_y+1"/>
                                          </p:val>
                                        </p:tav>
                                      </p:tavLst>
                                    </p:anim>
                                    <p:set>
                                      <p:cBhvr>
                                        <p:cTn id="22" dur="1" fill="hold">
                                          <p:stCondLst>
                                            <p:cond delay="999"/>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1000"/>
                                        <p:tgtEl>
                                          <p:spTgt spid="6"/>
                                        </p:tgtEl>
                                      </p:cBhvr>
                                    </p:animEffect>
                                    <p:anim calcmode="lin" valueType="num">
                                      <p:cBhvr>
                                        <p:cTn id="33" dur="1000" fill="hold"/>
                                        <p:tgtEl>
                                          <p:spTgt spid="6"/>
                                        </p:tgtEl>
                                        <p:attrNameLst>
                                          <p:attrName>ppt_x</p:attrName>
                                        </p:attrNameLst>
                                      </p:cBhvr>
                                      <p:tavLst>
                                        <p:tav tm="0">
                                          <p:val>
                                            <p:strVal val="#ppt_x"/>
                                          </p:val>
                                        </p:tav>
                                        <p:tav tm="100000">
                                          <p:val>
                                            <p:strVal val="#ppt_x"/>
                                          </p:val>
                                        </p:tav>
                                      </p:tavLst>
                                    </p:anim>
                                    <p:anim calcmode="lin" valueType="num">
                                      <p:cBhvr>
                                        <p:cTn id="3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87C73-22EB-F984-732D-C5A91BF111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5EB2B82-DB94-0900-B079-B7FFC271FA14}"/>
              </a:ext>
            </a:extLst>
          </p:cNvPr>
          <p:cNvSpPr/>
          <p:nvPr/>
        </p:nvSpPr>
        <p:spPr>
          <a:xfrm rot="651065" flipH="1">
            <a:off x="2841280" y="3078936"/>
            <a:ext cx="6343161" cy="6670628"/>
          </a:xfrm>
          <a:custGeom>
            <a:avLst/>
            <a:gdLst/>
            <a:ahLst/>
            <a:cxnLst/>
            <a:rect l="l" t="t" r="r" b="b"/>
            <a:pathLst>
              <a:path w="6343161" h="6670628">
                <a:moveTo>
                  <a:pt x="6343160" y="0"/>
                </a:moveTo>
                <a:lnTo>
                  <a:pt x="0" y="0"/>
                </a:lnTo>
                <a:lnTo>
                  <a:pt x="0" y="6670628"/>
                </a:lnTo>
                <a:lnTo>
                  <a:pt x="6343160" y="6670628"/>
                </a:lnTo>
                <a:lnTo>
                  <a:pt x="634316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E"/>
          </a:p>
        </p:txBody>
      </p:sp>
      <p:sp>
        <p:nvSpPr>
          <p:cNvPr id="7" name="Freeform 7">
            <a:extLst>
              <a:ext uri="{FF2B5EF4-FFF2-40B4-BE49-F238E27FC236}">
                <a16:creationId xmlns:a16="http://schemas.microsoft.com/office/drawing/2014/main" id="{0C6F7989-E388-5BF0-AF28-CCBD1A7F06BE}"/>
              </a:ext>
            </a:extLst>
          </p:cNvPr>
          <p:cNvSpPr/>
          <p:nvPr/>
        </p:nvSpPr>
        <p:spPr>
          <a:xfrm>
            <a:off x="15306440" y="1028700"/>
            <a:ext cx="1952860" cy="1739821"/>
          </a:xfrm>
          <a:custGeom>
            <a:avLst/>
            <a:gdLst/>
            <a:ahLst/>
            <a:cxnLst/>
            <a:rect l="l" t="t" r="r" b="b"/>
            <a:pathLst>
              <a:path w="1952860" h="1739821">
                <a:moveTo>
                  <a:pt x="0" y="0"/>
                </a:moveTo>
                <a:lnTo>
                  <a:pt x="1952860" y="0"/>
                </a:lnTo>
                <a:lnTo>
                  <a:pt x="1952860" y="1739821"/>
                </a:lnTo>
                <a:lnTo>
                  <a:pt x="0" y="173982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E"/>
          </a:p>
        </p:txBody>
      </p:sp>
      <p:sp>
        <p:nvSpPr>
          <p:cNvPr id="8" name="TextBox 8">
            <a:extLst>
              <a:ext uri="{FF2B5EF4-FFF2-40B4-BE49-F238E27FC236}">
                <a16:creationId xmlns:a16="http://schemas.microsoft.com/office/drawing/2014/main" id="{0AC89316-4635-1327-9677-62D8D549B27E}"/>
              </a:ext>
            </a:extLst>
          </p:cNvPr>
          <p:cNvSpPr txBox="1"/>
          <p:nvPr/>
        </p:nvSpPr>
        <p:spPr>
          <a:xfrm>
            <a:off x="2253527" y="1257300"/>
            <a:ext cx="13610219" cy="9951379"/>
          </a:xfrm>
          <a:prstGeom prst="rect">
            <a:avLst/>
          </a:prstGeom>
        </p:spPr>
        <p:txBody>
          <a:bodyPr lIns="0" tIns="0" rIns="0" bIns="0" rtlCol="0" anchor="t">
            <a:spAutoFit/>
          </a:bodyPr>
          <a:lstStyle/>
          <a:p>
            <a:pPr algn="l">
              <a:lnSpc>
                <a:spcPts val="8634"/>
              </a:lnSpc>
            </a:pPr>
            <a:r>
              <a:rPr lang="en-US" sz="10039" dirty="0">
                <a:solidFill>
                  <a:srgbClr val="F03A58"/>
                </a:solidFill>
                <a:latin typeface="Fredoka"/>
                <a:ea typeface="Fredoka"/>
                <a:cs typeface="Fredoka"/>
                <a:sym typeface="Fredoka"/>
              </a:rPr>
              <a:t>I BELIEVE THAT WOMEN HAVE MANY VALUABLE INSIGHTS.</a:t>
            </a:r>
            <a:br>
              <a:rPr lang="en-US" sz="10039" dirty="0">
                <a:solidFill>
                  <a:srgbClr val="F03A58"/>
                </a:solidFill>
                <a:latin typeface="Fredoka"/>
                <a:ea typeface="Fredoka"/>
                <a:cs typeface="Fredoka"/>
                <a:sym typeface="Fredoka"/>
              </a:rPr>
            </a:br>
            <a:br>
              <a:rPr lang="en-US" sz="10039" dirty="0">
                <a:solidFill>
                  <a:srgbClr val="F03A58"/>
                </a:solidFill>
                <a:latin typeface="Fredoka"/>
                <a:ea typeface="Fredoka"/>
                <a:cs typeface="Fredoka"/>
                <a:sym typeface="Fredoka"/>
              </a:rPr>
            </a:br>
            <a:r>
              <a:rPr lang="en-US" sz="10039" dirty="0">
                <a:solidFill>
                  <a:srgbClr val="F03A58"/>
                </a:solidFill>
                <a:latin typeface="Fredoka"/>
                <a:ea typeface="Fredoka"/>
                <a:cs typeface="Fredoka"/>
                <a:sym typeface="Fredoka"/>
              </a:rPr>
              <a:t>WHY AREN’T WE HEARING THEIR VOICE ON STAGE?</a:t>
            </a:r>
            <a:br>
              <a:rPr lang="en-US" sz="10039" dirty="0">
                <a:solidFill>
                  <a:srgbClr val="F03A58"/>
                </a:solidFill>
                <a:latin typeface="Fredoka"/>
                <a:ea typeface="Fredoka"/>
                <a:cs typeface="Fredoka"/>
                <a:sym typeface="Fredoka"/>
              </a:rPr>
            </a:br>
            <a:br>
              <a:rPr lang="en-US" sz="10039" dirty="0">
                <a:solidFill>
                  <a:srgbClr val="F03A58"/>
                </a:solidFill>
                <a:latin typeface="Fredoka"/>
                <a:ea typeface="Fredoka"/>
                <a:cs typeface="Fredoka"/>
                <a:sym typeface="Fredoka"/>
              </a:rPr>
            </a:br>
            <a:r>
              <a:rPr lang="en-US" sz="10039" dirty="0">
                <a:solidFill>
                  <a:srgbClr val="F03A58"/>
                </a:solidFill>
                <a:latin typeface="Fredoka"/>
                <a:ea typeface="Fredoka"/>
                <a:cs typeface="Fredoka"/>
                <a:sym typeface="Fredoka"/>
              </a:rPr>
              <a:t> </a:t>
            </a:r>
          </a:p>
        </p:txBody>
      </p:sp>
      <p:grpSp>
        <p:nvGrpSpPr>
          <p:cNvPr id="19" name="Group 19">
            <a:extLst>
              <a:ext uri="{FF2B5EF4-FFF2-40B4-BE49-F238E27FC236}">
                <a16:creationId xmlns:a16="http://schemas.microsoft.com/office/drawing/2014/main" id="{501EC6D5-43D2-1B6D-3716-1F33081F7427}"/>
              </a:ext>
            </a:extLst>
          </p:cNvPr>
          <p:cNvGrpSpPr/>
          <p:nvPr/>
        </p:nvGrpSpPr>
        <p:grpSpPr>
          <a:xfrm>
            <a:off x="1028700" y="8583753"/>
            <a:ext cx="674547" cy="674547"/>
            <a:chOff x="0" y="0"/>
            <a:chExt cx="812800" cy="812800"/>
          </a:xfrm>
        </p:grpSpPr>
        <p:sp>
          <p:nvSpPr>
            <p:cNvPr id="20" name="Freeform 20">
              <a:extLst>
                <a:ext uri="{FF2B5EF4-FFF2-40B4-BE49-F238E27FC236}">
                  <a16:creationId xmlns:a16="http://schemas.microsoft.com/office/drawing/2014/main" id="{669C8CBA-761C-9DB3-044C-6BC1C071F53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03A58"/>
            </a:solidFill>
          </p:spPr>
          <p:txBody>
            <a:bodyPr/>
            <a:lstStyle/>
            <a:p>
              <a:endParaRPr lang="en-GE"/>
            </a:p>
          </p:txBody>
        </p:sp>
        <p:sp>
          <p:nvSpPr>
            <p:cNvPr id="21" name="TextBox 21">
              <a:extLst>
                <a:ext uri="{FF2B5EF4-FFF2-40B4-BE49-F238E27FC236}">
                  <a16:creationId xmlns:a16="http://schemas.microsoft.com/office/drawing/2014/main" id="{7051379D-90E6-0C07-6E6D-977B62894243}"/>
                </a:ext>
              </a:extLst>
            </p:cNvPr>
            <p:cNvSpPr txBox="1"/>
            <p:nvPr/>
          </p:nvSpPr>
          <p:spPr>
            <a:xfrm>
              <a:off x="76200" y="85725"/>
              <a:ext cx="660400" cy="650875"/>
            </a:xfrm>
            <a:prstGeom prst="rect">
              <a:avLst/>
            </a:prstGeom>
          </p:spPr>
          <p:txBody>
            <a:bodyPr lIns="50800" tIns="50800" rIns="50800" bIns="50800" rtlCol="0" anchor="ctr"/>
            <a:lstStyle/>
            <a:p>
              <a:pPr algn="ctr">
                <a:lnSpc>
                  <a:spcPts val="2286"/>
                </a:lnSpc>
              </a:pPr>
              <a:endParaRPr/>
            </a:p>
          </p:txBody>
        </p:sp>
      </p:grpSp>
      <p:sp>
        <p:nvSpPr>
          <p:cNvPr id="22" name="Freeform 22">
            <a:extLst>
              <a:ext uri="{FF2B5EF4-FFF2-40B4-BE49-F238E27FC236}">
                <a16:creationId xmlns:a16="http://schemas.microsoft.com/office/drawing/2014/main" id="{0DC476ED-D11C-729C-968D-BE49E7486AC6}"/>
              </a:ext>
            </a:extLst>
          </p:cNvPr>
          <p:cNvSpPr/>
          <p:nvPr/>
        </p:nvSpPr>
        <p:spPr>
          <a:xfrm>
            <a:off x="1167086" y="8744016"/>
            <a:ext cx="397776" cy="354020"/>
          </a:xfrm>
          <a:custGeom>
            <a:avLst/>
            <a:gdLst/>
            <a:ahLst/>
            <a:cxnLst/>
            <a:rect l="l" t="t" r="r" b="b"/>
            <a:pathLst>
              <a:path w="397776" h="354020">
                <a:moveTo>
                  <a:pt x="0" y="0"/>
                </a:moveTo>
                <a:lnTo>
                  <a:pt x="397775" y="0"/>
                </a:lnTo>
                <a:lnTo>
                  <a:pt x="397775" y="354021"/>
                </a:lnTo>
                <a:lnTo>
                  <a:pt x="0" y="3540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GE"/>
          </a:p>
        </p:txBody>
      </p:sp>
    </p:spTree>
    <p:extLst>
      <p:ext uri="{BB962C8B-B14F-4D97-AF65-F5344CB8AC3E}">
        <p14:creationId xmlns:p14="http://schemas.microsoft.com/office/powerpoint/2010/main" val="1950577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Atlas</Template>
  <TotalTime>2945</TotalTime>
  <Words>2222</Words>
  <Application>Microsoft Macintosh PowerPoint</Application>
  <PresentationFormat>Custom</PresentationFormat>
  <Paragraphs>110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Aptos</vt:lpstr>
      <vt:lpstr>Fredoka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and Pink Illustrative International Women’s Day Presentation</dc:title>
  <cp:lastModifiedBy>Irine Kokilashvili</cp:lastModifiedBy>
  <cp:revision>26</cp:revision>
  <dcterms:created xsi:type="dcterms:W3CDTF">2006-08-16T00:00:00Z</dcterms:created>
  <dcterms:modified xsi:type="dcterms:W3CDTF">2025-03-14T17:28:16Z</dcterms:modified>
  <dc:identifier>DAGhY_msMXc</dc:identifier>
</cp:coreProperties>
</file>